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70"/>
  </p:notesMasterIdLst>
  <p:handoutMasterIdLst>
    <p:handoutMasterId r:id="rId71"/>
  </p:handoutMasterIdLst>
  <p:sldIdLst>
    <p:sldId id="256" r:id="rId9"/>
    <p:sldId id="333" r:id="rId10"/>
    <p:sldId id="355" r:id="rId11"/>
    <p:sldId id="334" r:id="rId12"/>
    <p:sldId id="272" r:id="rId13"/>
    <p:sldId id="275" r:id="rId14"/>
    <p:sldId id="271" r:id="rId15"/>
    <p:sldId id="270" r:id="rId16"/>
    <p:sldId id="263" r:id="rId17"/>
    <p:sldId id="257" r:id="rId18"/>
    <p:sldId id="258" r:id="rId19"/>
    <p:sldId id="283" r:id="rId20"/>
    <p:sldId id="358" r:id="rId21"/>
    <p:sldId id="354" r:id="rId22"/>
    <p:sldId id="322" r:id="rId23"/>
    <p:sldId id="330" r:id="rId24"/>
    <p:sldId id="342" r:id="rId25"/>
    <p:sldId id="352" r:id="rId26"/>
    <p:sldId id="353" r:id="rId27"/>
    <p:sldId id="359" r:id="rId28"/>
    <p:sldId id="332" r:id="rId29"/>
    <p:sldId id="347" r:id="rId30"/>
    <p:sldId id="360" r:id="rId31"/>
    <p:sldId id="351" r:id="rId32"/>
    <p:sldId id="356" r:id="rId33"/>
    <p:sldId id="350" r:id="rId34"/>
    <p:sldId id="362" r:id="rId35"/>
    <p:sldId id="325" r:id="rId36"/>
    <p:sldId id="329" r:id="rId37"/>
    <p:sldId id="291" r:id="rId38"/>
    <p:sldId id="290" r:id="rId39"/>
    <p:sldId id="292" r:id="rId40"/>
    <p:sldId id="294" r:id="rId41"/>
    <p:sldId id="346" r:id="rId42"/>
    <p:sldId id="281" r:id="rId43"/>
    <p:sldId id="314" r:id="rId44"/>
    <p:sldId id="262" r:id="rId45"/>
    <p:sldId id="309" r:id="rId46"/>
    <p:sldId id="313" r:id="rId47"/>
    <p:sldId id="316" r:id="rId48"/>
    <p:sldId id="259" r:id="rId49"/>
    <p:sldId id="344" r:id="rId50"/>
    <p:sldId id="320" r:id="rId51"/>
    <p:sldId id="363" r:id="rId52"/>
    <p:sldId id="324" r:id="rId53"/>
    <p:sldId id="323" r:id="rId54"/>
    <p:sldId id="361" r:id="rId55"/>
    <p:sldId id="321" r:id="rId56"/>
    <p:sldId id="310" r:id="rId57"/>
    <p:sldId id="307" r:id="rId58"/>
    <p:sldId id="364" r:id="rId59"/>
    <p:sldId id="315" r:id="rId60"/>
    <p:sldId id="327" r:id="rId61"/>
    <p:sldId id="335" r:id="rId62"/>
    <p:sldId id="337" r:id="rId63"/>
    <p:sldId id="338" r:id="rId64"/>
    <p:sldId id="336" r:id="rId65"/>
    <p:sldId id="357" r:id="rId66"/>
    <p:sldId id="339" r:id="rId67"/>
    <p:sldId id="340" r:id="rId68"/>
    <p:sldId id="26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E300F4"/>
    <a:srgbClr val="996633"/>
    <a:srgbClr val="72AF2F"/>
    <a:srgbClr val="00CC00"/>
    <a:srgbClr val="D4263E"/>
    <a:srgbClr val="FFFFFF"/>
    <a:srgbClr val="DC582A"/>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4" autoAdjust="0"/>
    <p:restoredTop sz="86939"/>
  </p:normalViewPr>
  <p:slideViewPr>
    <p:cSldViewPr snapToGrid="0" showGuides="1">
      <p:cViewPr varScale="1">
        <p:scale>
          <a:sx n="138" d="100"/>
          <a:sy n="138" d="100"/>
        </p:scale>
        <p:origin x="1248"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24/11/2025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24/11/2025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139521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21</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24</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28</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31</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40</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42</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43</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45</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https://youtu.be/VzckKMKcn9Q?si=AtEGBDPJrJy28x68</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47</a:t>
            </a:fld>
            <a:endParaRPr lang="en-GB"/>
          </a:p>
        </p:txBody>
      </p:sp>
    </p:spTree>
    <p:extLst>
      <p:ext uri="{BB962C8B-B14F-4D97-AF65-F5344CB8AC3E}">
        <p14:creationId xmlns:p14="http://schemas.microsoft.com/office/powerpoint/2010/main" val="604425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Can crawl </a:t>
            </a:r>
            <a:r>
              <a:rPr lang="fr-FR" dirty="0" err="1"/>
              <a:t>through</a:t>
            </a:r>
            <a:r>
              <a:rPr lang="fr-FR" dirty="0"/>
              <a:t> the </a:t>
            </a:r>
            <a:r>
              <a:rPr lang="fr-FR" dirty="0" err="1"/>
              <a:t>arteries</a:t>
            </a:r>
            <a:r>
              <a:rPr lang="fr-FR" dirty="0"/>
              <a:t> of a </a:t>
            </a:r>
            <a:r>
              <a:rPr lang="fr-FR" dirty="0" err="1"/>
              <a:t>blue</a:t>
            </a:r>
            <a:r>
              <a:rPr lang="fr-FR" dirty="0"/>
              <a:t> </a:t>
            </a:r>
            <a:r>
              <a:rPr lang="fr-FR" dirty="0" err="1"/>
              <a:t>whale</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51</a:t>
            </a:fld>
            <a:endParaRPr lang="en-GB"/>
          </a:p>
        </p:txBody>
      </p:sp>
    </p:spTree>
    <p:extLst>
      <p:ext uri="{BB962C8B-B14F-4D97-AF65-F5344CB8AC3E}">
        <p14:creationId xmlns:p14="http://schemas.microsoft.com/office/powerpoint/2010/main" val="916706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57</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58</a:t>
            </a:fld>
            <a:endParaRPr lang="en-GB"/>
          </a:p>
        </p:txBody>
      </p:sp>
    </p:spTree>
    <p:extLst>
      <p:ext uri="{BB962C8B-B14F-4D97-AF65-F5344CB8AC3E}">
        <p14:creationId xmlns:p14="http://schemas.microsoft.com/office/powerpoint/2010/main" val="63288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6</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11</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143546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3.xml"/><Relationship Id="rId5" Type="http://schemas.openxmlformats.org/officeDocument/2006/relationships/image" Target="../media/image37.jpe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94890454_The_Mint_Scale_A_Fresh_Validation_of_the_Multimodal_Interoception_Questionnaire_and_Comparison_to_the_MAIA_BPQ_and_IAS" TargetMode="External"/><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3.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73.xml"/><Relationship Id="rId4" Type="http://schemas.openxmlformats.org/officeDocument/2006/relationships/image" Target="../media/image72.jpe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3.xml"/><Relationship Id="rId5" Type="http://schemas.openxmlformats.org/officeDocument/2006/relationships/image" Target="../media/image76.png"/><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3.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86.xml"/></Relationships>
</file>

<file path=ppt/slides/_rels/slide36.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jpeg"/><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gif"/><Relationship Id="rId2" Type="http://schemas.openxmlformats.org/officeDocument/2006/relationships/image" Target="../media/image92.jpeg"/><Relationship Id="rId1" Type="http://schemas.openxmlformats.org/officeDocument/2006/relationships/slideLayout" Target="../slideLayouts/slideLayout73.xml"/><Relationship Id="rId6" Type="http://schemas.openxmlformats.org/officeDocument/2006/relationships/image" Target="../media/image96.jpeg"/><Relationship Id="rId5" Type="http://schemas.openxmlformats.org/officeDocument/2006/relationships/image" Target="../media/image95.png"/><Relationship Id="rId4" Type="http://schemas.openxmlformats.org/officeDocument/2006/relationships/image" Target="../media/image94.jpe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gif"/><Relationship Id="rId1" Type="http://schemas.openxmlformats.org/officeDocument/2006/relationships/slideLayout" Target="../slideLayouts/slideLayout73.xml"/><Relationship Id="rId4" Type="http://schemas.openxmlformats.org/officeDocument/2006/relationships/image" Target="../media/image101.jpe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gif"/><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eg"/><Relationship Id="rId9"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jpeg"/></Relationships>
</file>

<file path=ppt/slides/_rels/slide4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8.xml"/><Relationship Id="rId1" Type="http://schemas.openxmlformats.org/officeDocument/2006/relationships/slideLayout" Target="../slideLayouts/slideLayout7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73.xml"/><Relationship Id="rId5" Type="http://schemas.openxmlformats.org/officeDocument/2006/relationships/image" Target="../media/image126.png"/><Relationship Id="rId4" Type="http://schemas.openxmlformats.org/officeDocument/2006/relationships/image" Target="../media/image125.jpeg"/></Relationships>
</file>

<file path=ppt/slides/_rels/slide4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72.xml"/><Relationship Id="rId4" Type="http://schemas.openxmlformats.org/officeDocument/2006/relationships/image" Target="../media/image129.png"/></Relationships>
</file>

<file path=ppt/slides/_rels/slide4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image" Target="../media/image140.jpeg"/><Relationship Id="rId5" Type="http://schemas.openxmlformats.org/officeDocument/2006/relationships/image" Target="../media/image139.png"/><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3.xml"/><Relationship Id="rId5" Type="http://schemas.openxmlformats.org/officeDocument/2006/relationships/image" Target="../media/image147.png"/><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jpeg"/><Relationship Id="rId1" Type="http://schemas.openxmlformats.org/officeDocument/2006/relationships/slideLayout" Target="../slideLayouts/slideLayout7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jpeg"/></Relationships>
</file>

<file path=ppt/slides/_rels/slide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2.xml"/><Relationship Id="rId1" Type="http://schemas.openxmlformats.org/officeDocument/2006/relationships/slideLayout" Target="../slideLayouts/slideLayout73.xml"/><Relationship Id="rId4" Type="http://schemas.openxmlformats.org/officeDocument/2006/relationships/image" Target="../media/image158.png"/></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23.xml"/><Relationship Id="rId1" Type="http://schemas.openxmlformats.org/officeDocument/2006/relationships/slideLayout" Target="../slideLayouts/slideLayout73.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Body and the Mind</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690A-6200-34EB-FFD2-9885D8CF9D75}"/>
              </a:ext>
            </a:extLst>
          </p:cNvPr>
          <p:cNvSpPr>
            <a:spLocks noGrp="1"/>
          </p:cNvSpPr>
          <p:nvPr>
            <p:ph type="title"/>
          </p:nvPr>
        </p:nvSpPr>
        <p:spPr/>
        <p:txBody>
          <a:bodyPr/>
          <a:lstStyle/>
          <a:p>
            <a:r>
              <a:rPr lang="fr-FR" dirty="0"/>
              <a:t>Questionnaires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4E24DDF7-E10E-307F-9FC0-BEF999424394}"/>
              </a:ext>
            </a:extLst>
          </p:cNvPr>
          <p:cNvSpPr txBox="1"/>
          <p:nvPr/>
        </p:nvSpPr>
        <p:spPr>
          <a:xfrm>
            <a:off x="135207" y="1752124"/>
            <a:ext cx="5960793" cy="3046988"/>
          </a:xfrm>
          <a:prstGeom prst="rect">
            <a:avLst/>
          </a:prstGeom>
          <a:no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p>
          <a:p>
            <a:endParaRPr lang="en-GB" sz="1600" i="1" dirty="0"/>
          </a:p>
          <a:p>
            <a:pPr marL="285750" indent="-285750">
              <a:buFont typeface="Wingdings" panose="05000000000000000000" pitchFamily="2" charset="2"/>
              <a:buChar char="v"/>
            </a:pPr>
            <a:r>
              <a:rPr lang="en-GB" sz="1600" b="1" dirty="0">
                <a:solidFill>
                  <a:schemeClr val="accent1"/>
                </a:solidFill>
              </a:rPr>
              <a:t>Multimodal Interoception Questionnaire</a:t>
            </a:r>
            <a:r>
              <a:rPr lang="en-GB" sz="1600" b="1" dirty="0"/>
              <a:t> </a:t>
            </a:r>
            <a:r>
              <a:rPr lang="fr-FR" sz="1050" dirty="0"/>
              <a:t>(MINT; </a:t>
            </a:r>
            <a:r>
              <a:rPr lang="fr-FR" sz="1050" dirty="0">
                <a:hlinkClick r:id="rId3"/>
              </a:rPr>
              <a:t>Makowski, 2025</a:t>
            </a:r>
            <a:r>
              <a:rPr lang="fr-FR" sz="1050" dirty="0"/>
              <a:t>)</a:t>
            </a:r>
            <a:endParaRPr lang="en-GB" sz="1050" i="1" dirty="0"/>
          </a:p>
          <a:p>
            <a:pPr marL="285750" indent="-285750">
              <a:buFont typeface="Wingdings" panose="05000000000000000000" pitchFamily="2" charset="2"/>
              <a:buChar char="ü"/>
            </a:pPr>
            <a:r>
              <a:rPr lang="fr-FR" sz="1600" dirty="0"/>
              <a:t>33 items</a:t>
            </a:r>
          </a:p>
          <a:p>
            <a:pPr marL="285750" indent="-285750">
              <a:buFont typeface="Wingdings" panose="05000000000000000000" pitchFamily="2" charset="2"/>
              <a:buChar char="ü"/>
            </a:pPr>
            <a:r>
              <a:rPr lang="fr-FR" sz="1600" dirty="0"/>
              <a:t>Superior convergent and </a:t>
            </a:r>
            <a:r>
              <a:rPr lang="fr-FR" sz="1600" dirty="0" err="1"/>
              <a:t>predictive</a:t>
            </a:r>
            <a:r>
              <a:rPr lang="fr-FR" sz="1600" dirty="0"/>
              <a:t> </a:t>
            </a:r>
            <a:r>
              <a:rPr lang="fr-FR" sz="1600" dirty="0" err="1"/>
              <a:t>validity</a:t>
            </a:r>
            <a:endParaRPr lang="fr-FR" sz="1600" dirty="0"/>
          </a:p>
        </p:txBody>
      </p:sp>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942" y="1481798"/>
            <a:ext cx="2062102" cy="206210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0CDA59-41E2-50CA-CF29-B4A199C28AA9}"/>
              </a:ext>
            </a:extLst>
          </p:cNvPr>
          <p:cNvPicPr>
            <a:picLocks noChangeAspect="1"/>
          </p:cNvPicPr>
          <p:nvPr/>
        </p:nvPicPr>
        <p:blipFill>
          <a:blip r:embed="rId5"/>
          <a:stretch>
            <a:fillRect/>
          </a:stretch>
        </p:blipFill>
        <p:spPr>
          <a:xfrm>
            <a:off x="7861852" y="1481798"/>
            <a:ext cx="4129257" cy="937592"/>
          </a:xfrm>
          <a:prstGeom prst="rect">
            <a:avLst/>
          </a:prstGeom>
          <a:ln w="12700">
            <a:solidFill>
              <a:schemeClr val="accent1"/>
            </a:solidFill>
          </a:ln>
        </p:spPr>
      </p:pic>
      <p:sp>
        <p:nvSpPr>
          <p:cNvPr id="8" name="Rectangle 7">
            <a:extLst>
              <a:ext uri="{FF2B5EF4-FFF2-40B4-BE49-F238E27FC236}">
                <a16:creationId xmlns:a16="http://schemas.microsoft.com/office/drawing/2014/main" id="{E039C41F-0578-4FBB-9C2A-669D6B8A05E6}"/>
              </a:ext>
            </a:extLst>
          </p:cNvPr>
          <p:cNvSpPr/>
          <p:nvPr/>
        </p:nvSpPr>
        <p:spPr>
          <a:xfrm>
            <a:off x="5416371" y="4342590"/>
            <a:ext cx="3215011" cy="237972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C219144-D2B7-BF9A-1F7F-69ADAD8196AA}"/>
              </a:ext>
            </a:extLst>
          </p:cNvPr>
          <p:cNvPicPr>
            <a:picLocks noChangeAspect="1"/>
          </p:cNvPicPr>
          <p:nvPr/>
        </p:nvPicPr>
        <p:blipFill>
          <a:blip r:embed="rId6"/>
          <a:stretch>
            <a:fillRect/>
          </a:stretch>
        </p:blipFill>
        <p:spPr>
          <a:xfrm>
            <a:off x="8713906" y="2473593"/>
            <a:ext cx="3277203" cy="4274152"/>
          </a:xfrm>
          <a:prstGeom prst="rect">
            <a:avLst/>
          </a:prstGeom>
          <a:ln w="12700">
            <a:solidFill>
              <a:schemeClr val="accent1"/>
            </a:solidFill>
          </a:ln>
        </p:spPr>
      </p:pic>
      <p:pic>
        <p:nvPicPr>
          <p:cNvPr id="5" name="Picture 4" descr="A circular diagram with many colored dots&#10;&#10;AI-generated content may be incorrect.">
            <a:extLst>
              <a:ext uri="{FF2B5EF4-FFF2-40B4-BE49-F238E27FC236}">
                <a16:creationId xmlns:a16="http://schemas.microsoft.com/office/drawing/2014/main" id="{47AEAA0E-F0C9-5380-6B57-A879CBEC45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2327" y="4015928"/>
            <a:ext cx="3601579" cy="2881263"/>
          </a:xfrm>
          <a:prstGeom prst="rect">
            <a:avLst/>
          </a:prstGeom>
        </p:spPr>
      </p:pic>
    </p:spTree>
    <p:extLst>
      <p:ext uri="{BB962C8B-B14F-4D97-AF65-F5344CB8AC3E}">
        <p14:creationId xmlns:p14="http://schemas.microsoft.com/office/powerpoint/2010/main" val="19752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animEffect transition="in" filter="fade">
                                      <p:cBhvr>
                                        <p:cTn id="13" dur="500"/>
                                        <p:tgtEl>
                                          <p:spTgt spid="6">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Tasks</a:t>
            </a:r>
            <a:endParaRPr lang="en-GB"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204479" y="1552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599" y="3935456"/>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animEffect transition="in" filter="fade">
                                      <p:cBhvr>
                                        <p:cTn id="15" dur="500"/>
                                        <p:tgtEl>
                                          <p:spTgt spid="2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fade">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fade">
                                      <p:cBhvr>
                                        <p:cTn id="30" dur="500"/>
                                        <p:tgtEl>
                                          <p:spTgt spid="2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animEffect transition="in" filter="fade">
                                      <p:cBhvr>
                                        <p:cTn id="35" dur="500"/>
                                        <p:tgtEl>
                                          <p:spTgt spid="2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8" end="8"/>
                                            </p:txEl>
                                          </p:spTgt>
                                        </p:tgtEl>
                                        <p:attrNameLst>
                                          <p:attrName>style.visibility</p:attrName>
                                        </p:attrNameLst>
                                      </p:cBhvr>
                                      <p:to>
                                        <p:strVal val="visible"/>
                                      </p:to>
                                    </p:set>
                                    <p:animEffect transition="in" filter="fade">
                                      <p:cBhvr>
                                        <p:cTn id="4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1852-2FEF-D8F3-CD1D-0351EAA07D9F}"/>
              </a:ext>
            </a:extLst>
          </p:cNvPr>
          <p:cNvSpPr>
            <a:spLocks noGrp="1"/>
          </p:cNvSpPr>
          <p:nvPr>
            <p:ph type="title"/>
          </p:nvPr>
        </p:nvSpPr>
        <p:spPr/>
        <p:txBody>
          <a:bodyPr/>
          <a:lstStyle/>
          <a:p>
            <a:r>
              <a:rPr lang="fr-FR" dirty="0" err="1"/>
              <a:t>Gastroception</a:t>
            </a:r>
            <a:endParaRPr lang="en-GB" dirty="0"/>
          </a:p>
        </p:txBody>
      </p:sp>
      <p:sp>
        <p:nvSpPr>
          <p:cNvPr id="4" name="TextBox 3">
            <a:extLst>
              <a:ext uri="{FF2B5EF4-FFF2-40B4-BE49-F238E27FC236}">
                <a16:creationId xmlns:a16="http://schemas.microsoft.com/office/drawing/2014/main" id="{62AE9AD4-04D9-F771-A447-A4BFDBB22E66}"/>
              </a:ext>
            </a:extLst>
          </p:cNvPr>
          <p:cNvSpPr txBox="1"/>
          <p:nvPr/>
        </p:nvSpPr>
        <p:spPr>
          <a:xfrm>
            <a:off x="286325" y="1365466"/>
            <a:ext cx="6096000" cy="1477328"/>
          </a:xfrm>
          <a:prstGeom prst="rect">
            <a:avLst/>
          </a:prstGeom>
          <a:noFill/>
        </p:spPr>
        <p:txBody>
          <a:bodyPr wrap="square">
            <a:spAutoFit/>
          </a:bodyPr>
          <a:lstStyle/>
          <a:p>
            <a:r>
              <a:rPr lang="fr-FR" b="1" dirty="0" err="1">
                <a:solidFill>
                  <a:srgbClr val="996633"/>
                </a:solidFill>
              </a:rPr>
              <a:t>Gastroception</a:t>
            </a:r>
            <a:endParaRPr lang="fr-FR" b="1" dirty="0">
              <a:solidFill>
                <a:srgbClr val="996633"/>
              </a:solidFill>
            </a:endParaRPr>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p>
          <a:p>
            <a:pPr marL="285750" indent="-285750">
              <a:buFont typeface="Wingdings" panose="05000000000000000000" pitchFamily="2" charset="2"/>
              <a:buChar char="v"/>
            </a:pPr>
            <a:r>
              <a:rPr lang="nl-NL" b="1" dirty="0"/>
              <a:t>Rumble Recognition </a:t>
            </a:r>
            <a:r>
              <a:rPr lang="nl-NL" sz="1000" dirty="0"/>
              <a:t>(Savage, 2025)</a:t>
            </a:r>
          </a:p>
        </p:txBody>
      </p:sp>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2"/>
          <a:stretch>
            <a:fillRect/>
          </a:stretch>
        </p:blipFill>
        <p:spPr>
          <a:xfrm>
            <a:off x="8857676" y="867029"/>
            <a:ext cx="3212817" cy="98331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3"/>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4"/>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5"/>
          <a:stretch>
            <a:fillRect/>
          </a:stretch>
        </p:blipFill>
        <p:spPr>
          <a:xfrm>
            <a:off x="4696259" y="1429727"/>
            <a:ext cx="3401291" cy="1563673"/>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6834" y="1856102"/>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906596-D539-C939-47D0-DF11E3DEE728}"/>
              </a:ext>
            </a:extLst>
          </p:cNvPr>
          <p:cNvPicPr>
            <a:picLocks noChangeAspect="1"/>
          </p:cNvPicPr>
          <p:nvPr/>
        </p:nvPicPr>
        <p:blipFill>
          <a:blip r:embed="rId7"/>
          <a:stretch>
            <a:fillRect/>
          </a:stretch>
        </p:blipFill>
        <p:spPr>
          <a:xfrm>
            <a:off x="366930" y="2909734"/>
            <a:ext cx="3636818" cy="1038531"/>
          </a:xfrm>
          <a:prstGeom prst="rect">
            <a:avLst/>
          </a:prstGeom>
          <a:ln>
            <a:solidFill>
              <a:schemeClr val="bg2"/>
            </a:solidFill>
          </a:ln>
        </p:spPr>
      </p:pic>
      <p:pic>
        <p:nvPicPr>
          <p:cNvPr id="8" name="Picture 7">
            <a:extLst>
              <a:ext uri="{FF2B5EF4-FFF2-40B4-BE49-F238E27FC236}">
                <a16:creationId xmlns:a16="http://schemas.microsoft.com/office/drawing/2014/main" id="{FD890116-2347-EE33-A01C-44E1D9723A9B}"/>
              </a:ext>
            </a:extLst>
          </p:cNvPr>
          <p:cNvPicPr>
            <a:picLocks noChangeAspect="1"/>
          </p:cNvPicPr>
          <p:nvPr/>
        </p:nvPicPr>
        <p:blipFill>
          <a:blip r:embed="rId8"/>
          <a:stretch>
            <a:fillRect/>
          </a:stretch>
        </p:blipFill>
        <p:spPr>
          <a:xfrm>
            <a:off x="366930" y="4015205"/>
            <a:ext cx="3636818" cy="2765602"/>
          </a:xfrm>
          <a:prstGeom prst="rect">
            <a:avLst/>
          </a:prstGeom>
          <a:ln>
            <a:solidFill>
              <a:schemeClr val="bg2"/>
            </a:solidFill>
          </a:ln>
        </p:spPr>
      </p:pic>
    </p:spTree>
    <p:extLst>
      <p:ext uri="{BB962C8B-B14F-4D97-AF65-F5344CB8AC3E}">
        <p14:creationId xmlns:p14="http://schemas.microsoft.com/office/powerpoint/2010/main" val="5791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Dermoception</a:t>
            </a:r>
            <a:r>
              <a:rPr lang="fr-FR" dirty="0"/>
              <a:t> / Thermoception</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68608" y="1470144"/>
            <a:ext cx="5960793" cy="193899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2022)</a:t>
            </a:r>
          </a:p>
          <a:p>
            <a:pPr marL="742950" lvl="1" indent="-285750">
              <a:buFont typeface="Wingdings" panose="05000000000000000000" pitchFamily="2" charset="2"/>
              <a:buChar char="Ø"/>
            </a:pPr>
            <a:r>
              <a:rPr lang="en-GB" sz="1000" dirty="0"/>
              <a:t>“Participants are stroked (on the forearm and palm in random order) with a </a:t>
            </a:r>
            <a:r>
              <a:rPr lang="en-GB" sz="1000" dirty="0" err="1"/>
              <a:t>thermode</a:t>
            </a:r>
            <a:r>
              <a:rPr lang="en-GB" sz="1000" dirty="0"/>
              <a:t> at reference temperatures of 30°, 32°, or 34 °C and are instructed to verbally indicate when they feel the same temperature again”</a:t>
            </a:r>
            <a:endParaRPr lang="en-US" sz="1000" dirty="0"/>
          </a:p>
          <a:p>
            <a:endParaRPr lang="fr-FR" b="1" dirty="0">
              <a:solidFill>
                <a:srgbClr val="0070C0"/>
              </a:solidFill>
            </a:endParaRP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8485785-9634-0A4C-B3F0-4B7B15BB8BD1}"/>
              </a:ext>
            </a:extLst>
          </p:cNvPr>
          <p:cNvPicPr>
            <a:picLocks noChangeAspect="1"/>
          </p:cNvPicPr>
          <p:nvPr/>
        </p:nvPicPr>
        <p:blipFill>
          <a:blip r:embed="rId3"/>
          <a:stretch>
            <a:fillRect/>
          </a:stretch>
        </p:blipFill>
        <p:spPr>
          <a:xfrm>
            <a:off x="12590444" y="2644170"/>
            <a:ext cx="4495953" cy="2652489"/>
          </a:xfrm>
          <a:prstGeom prst="rect">
            <a:avLst/>
          </a:prstGeom>
          <a:ln>
            <a:solidFill>
              <a:schemeClr val="bg2"/>
            </a:solidFill>
          </a:ln>
        </p:spPr>
      </p:pic>
      <p:pic>
        <p:nvPicPr>
          <p:cNvPr id="10" name="Picture 9">
            <a:extLst>
              <a:ext uri="{FF2B5EF4-FFF2-40B4-BE49-F238E27FC236}">
                <a16:creationId xmlns:a16="http://schemas.microsoft.com/office/drawing/2014/main" id="{8F1C3A6C-22BD-44DB-9AF6-78BA828D4BCA}"/>
              </a:ext>
            </a:extLst>
          </p:cNvPr>
          <p:cNvPicPr>
            <a:picLocks noChangeAspect="1"/>
          </p:cNvPicPr>
          <p:nvPr/>
        </p:nvPicPr>
        <p:blipFill>
          <a:blip r:embed="rId4"/>
          <a:stretch>
            <a:fillRect/>
          </a:stretch>
        </p:blipFill>
        <p:spPr>
          <a:xfrm>
            <a:off x="8303993" y="1661225"/>
            <a:ext cx="3754582" cy="1322464"/>
          </a:xfrm>
          <a:prstGeom prst="rect">
            <a:avLst/>
          </a:prstGeom>
          <a:ln>
            <a:solidFill>
              <a:schemeClr val="bg2"/>
            </a:solidFill>
          </a:ln>
        </p:spPr>
      </p:pic>
      <p:pic>
        <p:nvPicPr>
          <p:cNvPr id="14" name="Picture 13">
            <a:extLst>
              <a:ext uri="{FF2B5EF4-FFF2-40B4-BE49-F238E27FC236}">
                <a16:creationId xmlns:a16="http://schemas.microsoft.com/office/drawing/2014/main" id="{254302EC-191D-0A9E-2E29-2ACD7264E58A}"/>
              </a:ext>
            </a:extLst>
          </p:cNvPr>
          <p:cNvPicPr>
            <a:picLocks noChangeAspect="1"/>
          </p:cNvPicPr>
          <p:nvPr/>
        </p:nvPicPr>
        <p:blipFill>
          <a:blip r:embed="rId5"/>
          <a:stretch>
            <a:fillRect/>
          </a:stretch>
        </p:blipFill>
        <p:spPr>
          <a:xfrm>
            <a:off x="7347764" y="3086779"/>
            <a:ext cx="4710811" cy="3022211"/>
          </a:xfrm>
          <a:prstGeom prst="rect">
            <a:avLst/>
          </a:prstGeom>
          <a:ln>
            <a:solidFill>
              <a:schemeClr val="bg2"/>
            </a:solidFill>
          </a:ln>
        </p:spPr>
      </p:pic>
      <p:pic>
        <p:nvPicPr>
          <p:cNvPr id="18" name="Picture 17">
            <a:extLst>
              <a:ext uri="{FF2B5EF4-FFF2-40B4-BE49-F238E27FC236}">
                <a16:creationId xmlns:a16="http://schemas.microsoft.com/office/drawing/2014/main" id="{FFFD4307-2812-5E4B-79EF-19788F4BF6F4}"/>
              </a:ext>
            </a:extLst>
          </p:cNvPr>
          <p:cNvPicPr>
            <a:picLocks noChangeAspect="1"/>
          </p:cNvPicPr>
          <p:nvPr/>
        </p:nvPicPr>
        <p:blipFill>
          <a:blip r:embed="rId6"/>
          <a:stretch>
            <a:fillRect/>
          </a:stretch>
        </p:blipFill>
        <p:spPr>
          <a:xfrm>
            <a:off x="61614" y="3915616"/>
            <a:ext cx="3859038" cy="2902560"/>
          </a:xfrm>
          <a:prstGeom prst="rect">
            <a:avLst/>
          </a:prstGeom>
          <a:ln>
            <a:solidFill>
              <a:schemeClr val="bg2"/>
            </a:solidFill>
          </a:ln>
        </p:spPr>
      </p:pic>
      <p:pic>
        <p:nvPicPr>
          <p:cNvPr id="22" name="Picture 21">
            <a:extLst>
              <a:ext uri="{FF2B5EF4-FFF2-40B4-BE49-F238E27FC236}">
                <a16:creationId xmlns:a16="http://schemas.microsoft.com/office/drawing/2014/main" id="{F999D1F4-FB75-9FE1-D15D-03EA988D72A0}"/>
              </a:ext>
            </a:extLst>
          </p:cNvPr>
          <p:cNvPicPr>
            <a:picLocks noChangeAspect="1"/>
          </p:cNvPicPr>
          <p:nvPr/>
        </p:nvPicPr>
        <p:blipFill>
          <a:blip r:embed="rId7"/>
          <a:stretch>
            <a:fillRect/>
          </a:stretch>
        </p:blipFill>
        <p:spPr>
          <a:xfrm>
            <a:off x="3851136" y="3242309"/>
            <a:ext cx="3257855" cy="1447621"/>
          </a:xfrm>
          <a:prstGeom prst="rect">
            <a:avLst/>
          </a:prstGeom>
          <a:ln>
            <a:solidFill>
              <a:schemeClr val="bg2"/>
            </a:solidFill>
          </a:ln>
        </p:spPr>
      </p:pic>
      <p:pic>
        <p:nvPicPr>
          <p:cNvPr id="24" name="Picture 23">
            <a:extLst>
              <a:ext uri="{FF2B5EF4-FFF2-40B4-BE49-F238E27FC236}">
                <a16:creationId xmlns:a16="http://schemas.microsoft.com/office/drawing/2014/main" id="{2750502C-BFF2-E8C1-910A-C969603F8251}"/>
              </a:ext>
            </a:extLst>
          </p:cNvPr>
          <p:cNvPicPr>
            <a:picLocks noChangeAspect="1"/>
          </p:cNvPicPr>
          <p:nvPr/>
        </p:nvPicPr>
        <p:blipFill>
          <a:blip r:embed="rId8"/>
          <a:stretch>
            <a:fillRect/>
          </a:stretch>
        </p:blipFill>
        <p:spPr>
          <a:xfrm>
            <a:off x="3851136" y="4704723"/>
            <a:ext cx="3257856" cy="2113453"/>
          </a:xfrm>
          <a:prstGeom prst="rect">
            <a:avLst/>
          </a:prstGeom>
          <a:ln>
            <a:solidFill>
              <a:schemeClr val="bg2"/>
            </a:solidFill>
          </a:ln>
        </p:spPr>
      </p:pic>
      <p:pic>
        <p:nvPicPr>
          <p:cNvPr id="20" name="Picture 19">
            <a:extLst>
              <a:ext uri="{FF2B5EF4-FFF2-40B4-BE49-F238E27FC236}">
                <a16:creationId xmlns:a16="http://schemas.microsoft.com/office/drawing/2014/main" id="{929F6351-15A1-3A5A-9E6E-AEDB037BD53A}"/>
              </a:ext>
            </a:extLst>
          </p:cNvPr>
          <p:cNvPicPr>
            <a:picLocks noChangeAspect="1"/>
          </p:cNvPicPr>
          <p:nvPr/>
        </p:nvPicPr>
        <p:blipFill>
          <a:blip r:embed="rId9"/>
          <a:stretch>
            <a:fillRect/>
          </a:stretch>
        </p:blipFill>
        <p:spPr>
          <a:xfrm>
            <a:off x="61614" y="2964241"/>
            <a:ext cx="2909932" cy="889790"/>
          </a:xfrm>
          <a:prstGeom prst="rect">
            <a:avLst/>
          </a:prstGeom>
          <a:ln>
            <a:solidFill>
              <a:schemeClr val="bg2"/>
            </a:solidFill>
          </a:ln>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err="1"/>
              <a:t>Genitoception</a:t>
            </a:r>
            <a:endParaRPr lang="en-GB" dirty="0"/>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5815097" y="1034242"/>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0" y="1739472"/>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pic>
        <p:nvPicPr>
          <p:cNvPr id="5" name="Picture 4" descr="A hand holding a wire&#10;&#10;Description automatically generated">
            <a:extLst>
              <a:ext uri="{FF2B5EF4-FFF2-40B4-BE49-F238E27FC236}">
                <a16:creationId xmlns:a16="http://schemas.microsoft.com/office/drawing/2014/main" id="{5DA99946-50F8-EC9E-FDA0-121169ADB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08610" y="3061970"/>
            <a:ext cx="4215090" cy="3161318"/>
          </a:xfrm>
          <a:prstGeom prst="rect">
            <a:avLst/>
          </a:prstGeom>
          <a:ln>
            <a:solidFill>
              <a:schemeClr val="bg2"/>
            </a:solidFill>
          </a:ln>
        </p:spPr>
      </p:pic>
      <p:pic>
        <p:nvPicPr>
          <p:cNvPr id="1026" name="Picture 2" descr="Can the Vaginal Photoplethysmograph and Its Associated Methodology Be Used  to Assess Anal Vasocongestion in Women and Men? | Archives of Sexual  Behavior">
            <a:extLst>
              <a:ext uri="{FF2B5EF4-FFF2-40B4-BE49-F238E27FC236}">
                <a16:creationId xmlns:a16="http://schemas.microsoft.com/office/drawing/2014/main" id="{862389B8-B75E-838E-948E-5395E02D7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996" y="2535084"/>
            <a:ext cx="3111556" cy="421509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B045-8509-86B4-3285-E8C379FD9BE0}"/>
              </a:ext>
            </a:extLst>
          </p:cNvPr>
          <p:cNvSpPr>
            <a:spLocks noGrp="1"/>
          </p:cNvSpPr>
          <p:nvPr>
            <p:ph type="title"/>
          </p:nvPr>
        </p:nvSpPr>
        <p:spPr/>
        <p:txBody>
          <a:bodyPr/>
          <a:lstStyle/>
          <a:p>
            <a:r>
              <a:rPr lang="fr-FR" dirty="0"/>
              <a:t>HEP </a:t>
            </a:r>
            <a:r>
              <a:rPr lang="fr-FR" dirty="0" err="1"/>
              <a:t>Features</a:t>
            </a:r>
            <a:endParaRPr lang="en-GB" dirty="0"/>
          </a:p>
        </p:txBody>
      </p:sp>
      <p:pic>
        <p:nvPicPr>
          <p:cNvPr id="4" name="Picture 3">
            <a:extLst>
              <a:ext uri="{FF2B5EF4-FFF2-40B4-BE49-F238E27FC236}">
                <a16:creationId xmlns:a16="http://schemas.microsoft.com/office/drawing/2014/main" id="{8CF4B2F7-551B-86D3-873E-F8BBCA0134E4}"/>
              </a:ext>
            </a:extLst>
          </p:cNvPr>
          <p:cNvPicPr>
            <a:picLocks noChangeAspect="1"/>
          </p:cNvPicPr>
          <p:nvPr/>
        </p:nvPicPr>
        <p:blipFill>
          <a:blip r:embed="rId2"/>
          <a:stretch>
            <a:fillRect/>
          </a:stretch>
        </p:blipFill>
        <p:spPr>
          <a:xfrm>
            <a:off x="7688184" y="915643"/>
            <a:ext cx="4221910" cy="1471637"/>
          </a:xfrm>
          <a:prstGeom prst="rect">
            <a:avLst/>
          </a:prstGeom>
          <a:ln>
            <a:solidFill>
              <a:schemeClr val="bg2"/>
            </a:solidFill>
          </a:ln>
        </p:spPr>
      </p:pic>
      <p:pic>
        <p:nvPicPr>
          <p:cNvPr id="6" name="Picture 5">
            <a:extLst>
              <a:ext uri="{FF2B5EF4-FFF2-40B4-BE49-F238E27FC236}">
                <a16:creationId xmlns:a16="http://schemas.microsoft.com/office/drawing/2014/main" id="{0B91E79C-96B0-30CD-E0BA-84BC31F701E1}"/>
              </a:ext>
            </a:extLst>
          </p:cNvPr>
          <p:cNvPicPr>
            <a:picLocks noChangeAspect="1"/>
          </p:cNvPicPr>
          <p:nvPr/>
        </p:nvPicPr>
        <p:blipFill>
          <a:blip r:embed="rId3"/>
          <a:stretch>
            <a:fillRect/>
          </a:stretch>
        </p:blipFill>
        <p:spPr>
          <a:xfrm>
            <a:off x="8154756" y="3768680"/>
            <a:ext cx="3755339" cy="3026974"/>
          </a:xfrm>
          <a:prstGeom prst="rect">
            <a:avLst/>
          </a:prstGeom>
          <a:ln>
            <a:solidFill>
              <a:schemeClr val="bg2"/>
            </a:solidFill>
          </a:ln>
        </p:spPr>
      </p:pic>
      <p:pic>
        <p:nvPicPr>
          <p:cNvPr id="8" name="Picture 7">
            <a:extLst>
              <a:ext uri="{FF2B5EF4-FFF2-40B4-BE49-F238E27FC236}">
                <a16:creationId xmlns:a16="http://schemas.microsoft.com/office/drawing/2014/main" id="{6AD75F16-A9EB-2D41-1159-71FD00C995C9}"/>
              </a:ext>
            </a:extLst>
          </p:cNvPr>
          <p:cNvPicPr>
            <a:picLocks noChangeAspect="1"/>
          </p:cNvPicPr>
          <p:nvPr/>
        </p:nvPicPr>
        <p:blipFill>
          <a:blip r:embed="rId4"/>
          <a:stretch>
            <a:fillRect/>
          </a:stretch>
        </p:blipFill>
        <p:spPr>
          <a:xfrm>
            <a:off x="7688184" y="2452498"/>
            <a:ext cx="4221911" cy="1264466"/>
          </a:xfrm>
          <a:prstGeom prst="rect">
            <a:avLst/>
          </a:prstGeom>
          <a:ln>
            <a:solidFill>
              <a:schemeClr val="bg2"/>
            </a:solidFill>
          </a:ln>
        </p:spPr>
      </p:pic>
    </p:spTree>
    <p:extLst>
      <p:ext uri="{BB962C8B-B14F-4D97-AF65-F5344CB8AC3E}">
        <p14:creationId xmlns:p14="http://schemas.microsoft.com/office/powerpoint/2010/main" val="283273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1761A-A9BC-D7D0-64BF-23901464E87E}"/>
              </a:ext>
            </a:extLst>
          </p:cNvPr>
          <p:cNvSpPr>
            <a:spLocks noGrp="1"/>
          </p:cNvSpPr>
          <p:nvPr>
            <p:ph type="title"/>
          </p:nvPr>
        </p:nvSpPr>
        <p:spPr/>
        <p:txBody>
          <a:bodyPr/>
          <a:lstStyle/>
          <a:p>
            <a:r>
              <a:rPr lang="fr-FR" dirty="0" err="1"/>
              <a:t>Bayesian</a:t>
            </a:r>
            <a:r>
              <a:rPr lang="fr-FR" dirty="0"/>
              <a:t> </a:t>
            </a:r>
            <a:r>
              <a:rPr lang="fr-FR" dirty="0" err="1"/>
              <a:t>Statistics</a:t>
            </a:r>
            <a:endParaRPr lang="en-GB" dirty="0"/>
          </a:p>
        </p:txBody>
      </p:sp>
      <p:sp>
        <p:nvSpPr>
          <p:cNvPr id="5" name="TextBox 4">
            <a:extLst>
              <a:ext uri="{FF2B5EF4-FFF2-40B4-BE49-F238E27FC236}">
                <a16:creationId xmlns:a16="http://schemas.microsoft.com/office/drawing/2014/main" id="{567764EC-ECFE-8491-A626-789BC30157ED}"/>
              </a:ext>
            </a:extLst>
          </p:cNvPr>
          <p:cNvSpPr txBox="1"/>
          <p:nvPr/>
        </p:nvSpPr>
        <p:spPr>
          <a:xfrm>
            <a:off x="320025" y="2636345"/>
            <a:ext cx="6096000" cy="1661993"/>
          </a:xfrm>
          <a:prstGeom prst="rect">
            <a:avLst/>
          </a:prstGeom>
          <a:noFill/>
        </p:spPr>
        <p:txBody>
          <a:bodyPr wrap="square">
            <a:spAutoFit/>
          </a:bodyPr>
          <a:lstStyle/>
          <a:p>
            <a:r>
              <a:rPr lang="en-GB" sz="2800" b="1" dirty="0"/>
              <a:t>Next semester</a:t>
            </a:r>
          </a:p>
          <a:p>
            <a:pPr marL="285750" indent="-285750">
              <a:buFont typeface="Wingdings" panose="05000000000000000000" pitchFamily="2" charset="2"/>
              <a:buChar char="ü"/>
            </a:pPr>
            <a:r>
              <a:rPr lang="en-GB" sz="2800" b="1" dirty="0"/>
              <a:t>13:00-15:00 Pevensey 1  2D8</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sz="2800" dirty="0"/>
              <a:t>Come!</a:t>
            </a:r>
          </a:p>
        </p:txBody>
      </p:sp>
      <p:pic>
        <p:nvPicPr>
          <p:cNvPr id="7" name="Picture 6" descr="A green alien with pointy ears&#10;&#10;Description automatically generated">
            <a:extLst>
              <a:ext uri="{FF2B5EF4-FFF2-40B4-BE49-F238E27FC236}">
                <a16:creationId xmlns:a16="http://schemas.microsoft.com/office/drawing/2014/main" id="{119B3885-512C-B3C6-5845-ED8E3748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704" y="2114054"/>
            <a:ext cx="5259781" cy="2629891"/>
          </a:xfrm>
          <a:prstGeom prst="rect">
            <a:avLst/>
          </a:prstGeom>
        </p:spPr>
      </p:pic>
    </p:spTree>
    <p:extLst>
      <p:ext uri="{BB962C8B-B14F-4D97-AF65-F5344CB8AC3E}">
        <p14:creationId xmlns:p14="http://schemas.microsoft.com/office/powerpoint/2010/main" val="20186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5560-72CC-C281-5434-26FDCFE4E1CD}"/>
              </a:ext>
            </a:extLst>
          </p:cNvPr>
          <p:cNvSpPr>
            <a:spLocks noGrp="1"/>
          </p:cNvSpPr>
          <p:nvPr>
            <p:ph type="title"/>
          </p:nvPr>
        </p:nvSpPr>
        <p:spPr/>
        <p:txBody>
          <a:bodyPr/>
          <a:lstStyle/>
          <a:p>
            <a:r>
              <a:rPr lang="fr-FR" dirty="0" err="1"/>
              <a:t>Cardiac</a:t>
            </a:r>
            <a:r>
              <a:rPr lang="fr-FR" dirty="0"/>
              <a:t> Phase: </a:t>
            </a:r>
            <a:r>
              <a:rPr lang="fr-FR" dirty="0" err="1"/>
              <a:t>Standardization</a:t>
            </a:r>
            <a:r>
              <a:rPr lang="fr-FR" dirty="0"/>
              <a:t> </a:t>
            </a:r>
            <a:endParaRPr lang="en-GB" dirty="0"/>
          </a:p>
        </p:txBody>
      </p:sp>
      <p:pic>
        <p:nvPicPr>
          <p:cNvPr id="4" name="Picture 3">
            <a:extLst>
              <a:ext uri="{FF2B5EF4-FFF2-40B4-BE49-F238E27FC236}">
                <a16:creationId xmlns:a16="http://schemas.microsoft.com/office/drawing/2014/main" id="{31117975-4679-5C16-C928-F5C26A77D0FB}"/>
              </a:ext>
            </a:extLst>
          </p:cNvPr>
          <p:cNvPicPr>
            <a:picLocks noChangeAspect="1"/>
          </p:cNvPicPr>
          <p:nvPr/>
        </p:nvPicPr>
        <p:blipFill>
          <a:blip r:embed="rId2"/>
          <a:stretch>
            <a:fillRect/>
          </a:stretch>
        </p:blipFill>
        <p:spPr>
          <a:xfrm>
            <a:off x="634059" y="3910891"/>
            <a:ext cx="4609276" cy="1729401"/>
          </a:xfrm>
          <a:prstGeom prst="rect">
            <a:avLst/>
          </a:prstGeom>
          <a:ln>
            <a:solidFill>
              <a:schemeClr val="bg2"/>
            </a:solidFill>
          </a:ln>
        </p:spPr>
      </p:pic>
      <p:sp>
        <p:nvSpPr>
          <p:cNvPr id="6" name="TextBox 5">
            <a:extLst>
              <a:ext uri="{FF2B5EF4-FFF2-40B4-BE49-F238E27FC236}">
                <a16:creationId xmlns:a16="http://schemas.microsoft.com/office/drawing/2014/main" id="{A8A3E7DA-3DE6-9D43-D32B-797E24BA328D}"/>
              </a:ext>
            </a:extLst>
          </p:cNvPr>
          <p:cNvSpPr txBox="1"/>
          <p:nvPr/>
        </p:nvSpPr>
        <p:spPr>
          <a:xfrm>
            <a:off x="311727" y="1484853"/>
            <a:ext cx="6096000" cy="2031325"/>
          </a:xfrm>
          <a:prstGeom prst="rect">
            <a:avLst/>
          </a:prstGeom>
          <a:noFill/>
        </p:spPr>
        <p:txBody>
          <a:bodyPr wrap="square">
            <a:spAutoFit/>
          </a:bodyPr>
          <a:lstStyle/>
          <a:p>
            <a:r>
              <a:rPr lang="en-US" b="1" dirty="0"/>
              <a:t>Paradigm differences</a:t>
            </a:r>
          </a:p>
          <a:p>
            <a:pPr marL="285750" indent="-285750">
              <a:buFont typeface="Wingdings" panose="05000000000000000000" pitchFamily="2" charset="2"/>
              <a:buChar char="ü"/>
            </a:pPr>
            <a:r>
              <a:rPr lang="en-US" dirty="0"/>
              <a:t>Estimated-Latency vs. Physiological approach</a:t>
            </a:r>
          </a:p>
          <a:p>
            <a:endParaRPr lang="en-US" dirty="0"/>
          </a:p>
          <a:p>
            <a:r>
              <a:rPr lang="en-US" dirty="0"/>
              <a:t>Various latencies</a:t>
            </a:r>
          </a:p>
          <a:p>
            <a:r>
              <a:rPr lang="en-US" dirty="0"/>
              <a:t>Various recording approaches (ECG vs. PPG)</a:t>
            </a:r>
          </a:p>
          <a:p>
            <a:endParaRPr lang="en-US" dirty="0"/>
          </a:p>
          <a:p>
            <a:pPr marL="285750" indent="-285750">
              <a:buFont typeface="Wingdings" panose="05000000000000000000" pitchFamily="2" charset="2"/>
              <a:buChar char="Ø"/>
            </a:pPr>
            <a:r>
              <a:rPr lang="en-US" dirty="0"/>
              <a:t>Lack of standardization </a:t>
            </a:r>
            <a:endParaRPr lang="en-GB" dirty="0"/>
          </a:p>
        </p:txBody>
      </p:sp>
      <p:pic>
        <p:nvPicPr>
          <p:cNvPr id="8" name="Picture 7">
            <a:extLst>
              <a:ext uri="{FF2B5EF4-FFF2-40B4-BE49-F238E27FC236}">
                <a16:creationId xmlns:a16="http://schemas.microsoft.com/office/drawing/2014/main" id="{7D183222-C872-1EC5-C872-1A82E5957EEF}"/>
              </a:ext>
            </a:extLst>
          </p:cNvPr>
          <p:cNvPicPr>
            <a:picLocks noChangeAspect="1"/>
          </p:cNvPicPr>
          <p:nvPr/>
        </p:nvPicPr>
        <p:blipFill>
          <a:blip r:embed="rId3"/>
          <a:stretch>
            <a:fillRect/>
          </a:stretch>
        </p:blipFill>
        <p:spPr>
          <a:xfrm>
            <a:off x="5571256" y="1729154"/>
            <a:ext cx="6478832" cy="4845822"/>
          </a:xfrm>
          <a:prstGeom prst="rect">
            <a:avLst/>
          </a:prstGeom>
          <a:ln>
            <a:solidFill>
              <a:schemeClr val="bg2"/>
            </a:solidFill>
          </a:ln>
        </p:spPr>
      </p:pic>
    </p:spTree>
    <p:extLst>
      <p:ext uri="{BB962C8B-B14F-4D97-AF65-F5344CB8AC3E}">
        <p14:creationId xmlns:p14="http://schemas.microsoft.com/office/powerpoint/2010/main" val="2181629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210001" y="1474941"/>
            <a:ext cx="6531174" cy="4601260"/>
          </a:xfrm>
          <a:prstGeom prst="rect">
            <a:avLst/>
          </a:prstGeom>
          <a:no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F608-C044-8340-93AF-970E3AAB80DD}"/>
              </a:ext>
            </a:extLst>
          </p:cNvPr>
          <p:cNvSpPr>
            <a:spLocks noGrp="1"/>
          </p:cNvSpPr>
          <p:nvPr>
            <p:ph type="title"/>
          </p:nvPr>
        </p:nvSpPr>
        <p:spPr/>
        <p:txBody>
          <a:bodyPr/>
          <a:lstStyle/>
          <a:p>
            <a:r>
              <a:rPr lang="fr-FR" dirty="0"/>
              <a:t>False Feedback (FFB)</a:t>
            </a:r>
            <a:endParaRPr lang="en-GB" dirty="0"/>
          </a:p>
        </p:txBody>
      </p:sp>
      <p:pic>
        <p:nvPicPr>
          <p:cNvPr id="4" name="Picture 3">
            <a:extLst>
              <a:ext uri="{FF2B5EF4-FFF2-40B4-BE49-F238E27FC236}">
                <a16:creationId xmlns:a16="http://schemas.microsoft.com/office/drawing/2014/main" id="{93B1CE56-4FD2-BD0A-E15B-F312392F6CAF}"/>
              </a:ext>
            </a:extLst>
          </p:cNvPr>
          <p:cNvPicPr>
            <a:picLocks noChangeAspect="1"/>
          </p:cNvPicPr>
          <p:nvPr/>
        </p:nvPicPr>
        <p:blipFill>
          <a:blip r:embed="rId3"/>
          <a:stretch>
            <a:fillRect/>
          </a:stretch>
        </p:blipFill>
        <p:spPr>
          <a:xfrm>
            <a:off x="9066611" y="4638800"/>
            <a:ext cx="3081100" cy="1203194"/>
          </a:xfrm>
          <a:prstGeom prst="rect">
            <a:avLst/>
          </a:prstGeom>
          <a:ln>
            <a:solidFill>
              <a:schemeClr val="bg2"/>
            </a:solidFill>
          </a:ln>
        </p:spPr>
      </p:pic>
      <p:pic>
        <p:nvPicPr>
          <p:cNvPr id="6" name="Picture 5">
            <a:extLst>
              <a:ext uri="{FF2B5EF4-FFF2-40B4-BE49-F238E27FC236}">
                <a16:creationId xmlns:a16="http://schemas.microsoft.com/office/drawing/2014/main" id="{774ED228-DA1A-A1A1-6782-568254F5751B}"/>
              </a:ext>
            </a:extLst>
          </p:cNvPr>
          <p:cNvPicPr>
            <a:picLocks noChangeAspect="1"/>
          </p:cNvPicPr>
          <p:nvPr/>
        </p:nvPicPr>
        <p:blipFill>
          <a:blip r:embed="rId4"/>
          <a:stretch>
            <a:fillRect/>
          </a:stretch>
        </p:blipFill>
        <p:spPr>
          <a:xfrm>
            <a:off x="7051962" y="1558957"/>
            <a:ext cx="4695326" cy="933547"/>
          </a:xfrm>
          <a:prstGeom prst="rect">
            <a:avLst/>
          </a:prstGeom>
          <a:ln>
            <a:solidFill>
              <a:schemeClr val="bg2"/>
            </a:solidFill>
          </a:ln>
        </p:spPr>
      </p:pic>
      <p:pic>
        <p:nvPicPr>
          <p:cNvPr id="8" name="Picture 7">
            <a:extLst>
              <a:ext uri="{FF2B5EF4-FFF2-40B4-BE49-F238E27FC236}">
                <a16:creationId xmlns:a16="http://schemas.microsoft.com/office/drawing/2014/main" id="{59488AFC-73EA-4A76-5B4E-85F3845023A4}"/>
              </a:ext>
            </a:extLst>
          </p:cNvPr>
          <p:cNvPicPr>
            <a:picLocks noChangeAspect="1"/>
          </p:cNvPicPr>
          <p:nvPr/>
        </p:nvPicPr>
        <p:blipFill>
          <a:blip r:embed="rId5"/>
          <a:stretch>
            <a:fillRect/>
          </a:stretch>
        </p:blipFill>
        <p:spPr>
          <a:xfrm>
            <a:off x="7051962" y="2492505"/>
            <a:ext cx="4695325" cy="2063168"/>
          </a:xfrm>
          <a:prstGeom prst="rect">
            <a:avLst/>
          </a:prstGeom>
          <a:ln>
            <a:solidFill>
              <a:schemeClr val="bg2"/>
            </a:solidFill>
          </a:ln>
        </p:spPr>
      </p:pic>
      <p:pic>
        <p:nvPicPr>
          <p:cNvPr id="12" name="Picture 11">
            <a:extLst>
              <a:ext uri="{FF2B5EF4-FFF2-40B4-BE49-F238E27FC236}">
                <a16:creationId xmlns:a16="http://schemas.microsoft.com/office/drawing/2014/main" id="{F3CD211D-EC47-857F-61E1-52C3C873CF1B}"/>
              </a:ext>
            </a:extLst>
          </p:cNvPr>
          <p:cNvPicPr>
            <a:picLocks noChangeAspect="1"/>
          </p:cNvPicPr>
          <p:nvPr/>
        </p:nvPicPr>
        <p:blipFill>
          <a:blip r:embed="rId6"/>
          <a:stretch>
            <a:fillRect/>
          </a:stretch>
        </p:blipFill>
        <p:spPr>
          <a:xfrm>
            <a:off x="7051962" y="4638800"/>
            <a:ext cx="1951114" cy="1745482"/>
          </a:xfrm>
          <a:prstGeom prst="rect">
            <a:avLst/>
          </a:prstGeom>
          <a:ln>
            <a:solidFill>
              <a:schemeClr val="bg2"/>
            </a:solidFill>
          </a:ln>
        </p:spPr>
      </p:pic>
      <p:sp>
        <p:nvSpPr>
          <p:cNvPr id="14" name="TextBox 13">
            <a:extLst>
              <a:ext uri="{FF2B5EF4-FFF2-40B4-BE49-F238E27FC236}">
                <a16:creationId xmlns:a16="http://schemas.microsoft.com/office/drawing/2014/main" id="{60ADC1D6-9A29-0027-EA91-4EA4406DF8EE}"/>
              </a:ext>
            </a:extLst>
          </p:cNvPr>
          <p:cNvSpPr txBox="1"/>
          <p:nvPr/>
        </p:nvSpPr>
        <p:spPr>
          <a:xfrm>
            <a:off x="273628" y="1340853"/>
            <a:ext cx="6421582" cy="2716128"/>
          </a:xfrm>
          <a:prstGeom prst="rect">
            <a:avLst/>
          </a:prstGeom>
          <a:noFill/>
        </p:spPr>
        <p:txBody>
          <a:bodyPr wrap="square">
            <a:spAutoFit/>
          </a:bodyPr>
          <a:lstStyle/>
          <a:p>
            <a:r>
              <a:rPr lang="en-US" sz="1600" b="1" dirty="0"/>
              <a:t>False Heartrate Feedback</a:t>
            </a:r>
          </a:p>
          <a:p>
            <a:pPr marL="285750" indent="-285750">
              <a:buFont typeface="Wingdings" panose="05000000000000000000" pitchFamily="2" charset="2"/>
              <a:buChar char="ü"/>
            </a:pPr>
            <a:r>
              <a:rPr lang="en-US" sz="1600" dirty="0"/>
              <a:t>Auditory </a:t>
            </a:r>
            <a:r>
              <a:rPr lang="en-US" sz="1050" dirty="0"/>
              <a:t>(Gray, 2007)</a:t>
            </a:r>
          </a:p>
          <a:p>
            <a:pPr marL="285750" indent="-285750">
              <a:buFont typeface="Wingdings" panose="05000000000000000000" pitchFamily="2" charset="2"/>
              <a:buChar char="ü"/>
            </a:pPr>
            <a:r>
              <a:rPr lang="en-US" sz="1600" dirty="0"/>
              <a:t>Visual (augmented reality) </a:t>
            </a:r>
            <a:r>
              <a:rPr lang="en-US" sz="1050" dirty="0"/>
              <a:t>(Suzuki et al., 2013)</a:t>
            </a:r>
          </a:p>
          <a:p>
            <a:pPr marL="285750" indent="-285750">
              <a:buFont typeface="Wingdings" panose="05000000000000000000" pitchFamily="2" charset="2"/>
              <a:buChar char="ü"/>
            </a:pPr>
            <a:r>
              <a:rPr lang="en-US" sz="1600" dirty="0"/>
              <a:t>Somatosensory (pulsating device on the wrist) </a:t>
            </a:r>
            <a:r>
              <a:rPr lang="en-US" sz="1050" dirty="0"/>
              <a:t>(Patchitt, 2025)</a:t>
            </a:r>
          </a:p>
          <a:p>
            <a:pPr marL="285750" indent="-285750">
              <a:buFont typeface="Wingdings" panose="05000000000000000000" pitchFamily="2" charset="2"/>
              <a:buChar char="ü"/>
            </a:pPr>
            <a:endParaRPr lang="en-US" sz="1050" dirty="0"/>
          </a:p>
          <a:p>
            <a:pPr marL="285750" indent="-285750">
              <a:buFont typeface="Wingdings" panose="05000000000000000000" pitchFamily="2" charset="2"/>
              <a:buChar char="Ø"/>
            </a:pPr>
            <a:r>
              <a:rPr lang="en-US" sz="1600" dirty="0"/>
              <a:t>Asynchronous feedback activates the insula</a:t>
            </a:r>
          </a:p>
          <a:p>
            <a:pPr marL="742950" lvl="1" indent="-285750">
              <a:buFont typeface="Wingdings" panose="05000000000000000000" pitchFamily="2" charset="2"/>
              <a:buChar char="Ø"/>
            </a:pPr>
            <a:r>
              <a:rPr lang="en-GB" sz="1200" dirty="0"/>
              <a:t>Right anterior insula as a mismatch comparator between exteroceptive and interoceptive information</a:t>
            </a:r>
          </a:p>
          <a:p>
            <a:pPr marL="742950" lvl="1" indent="-285750">
              <a:buFont typeface="Wingdings" panose="05000000000000000000" pitchFamily="2" charset="2"/>
              <a:buChar char="Ø"/>
            </a:pPr>
            <a:r>
              <a:rPr lang="en-GB" sz="1200" dirty="0"/>
              <a:t>Multimodal integration of priors and prediction-error signalling in shaping perceptual judgments</a:t>
            </a:r>
          </a:p>
          <a:p>
            <a:pPr marL="285750" indent="-285750">
              <a:buFont typeface="Wingdings" panose="05000000000000000000" pitchFamily="2" charset="2"/>
              <a:buChar char="Ø"/>
            </a:pPr>
            <a:r>
              <a:rPr lang="en-GB" sz="1600" dirty="0"/>
              <a:t>Fragile behavioural results</a:t>
            </a:r>
          </a:p>
          <a:p>
            <a:pPr marL="742950" lvl="1" indent="-285750">
              <a:buFont typeface="Wingdings" panose="05000000000000000000" pitchFamily="2" charset="2"/>
              <a:buChar char="Ø"/>
            </a:pPr>
            <a:r>
              <a:rPr lang="en-GB" sz="1200" dirty="0"/>
              <a:t>Room for paradigmatic improvements</a:t>
            </a:r>
            <a:endParaRPr lang="en-US" sz="1200" dirty="0"/>
          </a:p>
        </p:txBody>
      </p:sp>
      <p:pic>
        <p:nvPicPr>
          <p:cNvPr id="16" name="Picture 15">
            <a:extLst>
              <a:ext uri="{FF2B5EF4-FFF2-40B4-BE49-F238E27FC236}">
                <a16:creationId xmlns:a16="http://schemas.microsoft.com/office/drawing/2014/main" id="{E47F654A-CF38-10FF-3859-C9C5E0981841}"/>
              </a:ext>
            </a:extLst>
          </p:cNvPr>
          <p:cNvPicPr>
            <a:picLocks noChangeAspect="1"/>
          </p:cNvPicPr>
          <p:nvPr/>
        </p:nvPicPr>
        <p:blipFill>
          <a:blip r:embed="rId7"/>
          <a:stretch>
            <a:fillRect/>
          </a:stretch>
        </p:blipFill>
        <p:spPr>
          <a:xfrm>
            <a:off x="120825" y="4056981"/>
            <a:ext cx="3719236" cy="2046163"/>
          </a:xfrm>
          <a:prstGeom prst="rect">
            <a:avLst/>
          </a:prstGeom>
          <a:ln>
            <a:solidFill>
              <a:schemeClr val="bg2"/>
            </a:solidFill>
          </a:ln>
        </p:spPr>
      </p:pic>
      <p:pic>
        <p:nvPicPr>
          <p:cNvPr id="18" name="Picture 17">
            <a:extLst>
              <a:ext uri="{FF2B5EF4-FFF2-40B4-BE49-F238E27FC236}">
                <a16:creationId xmlns:a16="http://schemas.microsoft.com/office/drawing/2014/main" id="{F68C2BE5-0DCA-0D3F-BDA8-60086C0C8EDF}"/>
              </a:ext>
            </a:extLst>
          </p:cNvPr>
          <p:cNvPicPr>
            <a:picLocks noChangeAspect="1"/>
          </p:cNvPicPr>
          <p:nvPr/>
        </p:nvPicPr>
        <p:blipFill>
          <a:blip r:embed="rId8"/>
          <a:stretch>
            <a:fillRect/>
          </a:stretch>
        </p:blipFill>
        <p:spPr>
          <a:xfrm>
            <a:off x="4370349" y="3373418"/>
            <a:ext cx="2423354" cy="2402612"/>
          </a:xfrm>
          <a:prstGeom prst="rect">
            <a:avLst/>
          </a:prstGeom>
          <a:ln>
            <a:solidFill>
              <a:schemeClr val="bg2"/>
            </a:solidFill>
          </a:ln>
        </p:spPr>
      </p:pic>
      <p:pic>
        <p:nvPicPr>
          <p:cNvPr id="20" name="Picture 19">
            <a:extLst>
              <a:ext uri="{FF2B5EF4-FFF2-40B4-BE49-F238E27FC236}">
                <a16:creationId xmlns:a16="http://schemas.microsoft.com/office/drawing/2014/main" id="{AE9E90B6-16A5-D19E-60AD-E52B2F56B65F}"/>
              </a:ext>
            </a:extLst>
          </p:cNvPr>
          <p:cNvPicPr>
            <a:picLocks noChangeAspect="1"/>
          </p:cNvPicPr>
          <p:nvPr/>
        </p:nvPicPr>
        <p:blipFill>
          <a:blip r:embed="rId9"/>
          <a:stretch>
            <a:fillRect/>
          </a:stretch>
        </p:blipFill>
        <p:spPr>
          <a:xfrm>
            <a:off x="4370349" y="5792744"/>
            <a:ext cx="2423354" cy="1056944"/>
          </a:xfrm>
          <a:prstGeom prst="rect">
            <a:avLst/>
          </a:prstGeom>
          <a:ln>
            <a:solidFill>
              <a:schemeClr val="bg2"/>
            </a:solidFill>
          </a:ln>
        </p:spPr>
      </p:pic>
      <p:pic>
        <p:nvPicPr>
          <p:cNvPr id="22" name="Picture 21">
            <a:extLst>
              <a:ext uri="{FF2B5EF4-FFF2-40B4-BE49-F238E27FC236}">
                <a16:creationId xmlns:a16="http://schemas.microsoft.com/office/drawing/2014/main" id="{52109390-9A4E-891F-20D4-C2FFD5BEBF06}"/>
              </a:ext>
            </a:extLst>
          </p:cNvPr>
          <p:cNvPicPr>
            <a:picLocks noChangeAspect="1"/>
          </p:cNvPicPr>
          <p:nvPr/>
        </p:nvPicPr>
        <p:blipFill>
          <a:blip r:embed="rId10"/>
          <a:stretch>
            <a:fillRect/>
          </a:stretch>
        </p:blipFill>
        <p:spPr>
          <a:xfrm>
            <a:off x="871708" y="3982545"/>
            <a:ext cx="3369511" cy="2716128"/>
          </a:xfrm>
          <a:prstGeom prst="rect">
            <a:avLst/>
          </a:prstGeom>
          <a:ln>
            <a:solidFill>
              <a:schemeClr val="bg2"/>
            </a:solidFill>
          </a:ln>
        </p:spPr>
      </p:pic>
    </p:spTree>
    <p:extLst>
      <p:ext uri="{BB962C8B-B14F-4D97-AF65-F5344CB8AC3E}">
        <p14:creationId xmlns:p14="http://schemas.microsoft.com/office/powerpoint/2010/main" val="2352570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6726-2D5E-A48A-4810-8A3930B75FB8}"/>
              </a:ext>
            </a:extLst>
          </p:cNvPr>
          <p:cNvSpPr>
            <a:spLocks noGrp="1"/>
          </p:cNvSpPr>
          <p:nvPr>
            <p:ph type="title"/>
          </p:nvPr>
        </p:nvSpPr>
        <p:spPr/>
        <p:txBody>
          <a:bodyPr/>
          <a:lstStyle/>
          <a:p>
            <a:r>
              <a:rPr lang="fr-FR" dirty="0" err="1"/>
              <a:t>Heart</a:t>
            </a:r>
            <a:r>
              <a:rPr lang="fr-FR" dirty="0"/>
              <a:t> Rate</a:t>
            </a:r>
            <a:endParaRPr lang="en-GB" dirty="0"/>
          </a:p>
        </p:txBody>
      </p:sp>
      <p:pic>
        <p:nvPicPr>
          <p:cNvPr id="9" name="Picture 8">
            <a:extLst>
              <a:ext uri="{FF2B5EF4-FFF2-40B4-BE49-F238E27FC236}">
                <a16:creationId xmlns:a16="http://schemas.microsoft.com/office/drawing/2014/main" id="{FE3E96E3-F641-799F-0B99-B83ED57BD70F}"/>
              </a:ext>
            </a:extLst>
          </p:cNvPr>
          <p:cNvPicPr>
            <a:picLocks noChangeAspect="1"/>
          </p:cNvPicPr>
          <p:nvPr/>
        </p:nvPicPr>
        <p:blipFill>
          <a:blip r:embed="rId3"/>
          <a:stretch>
            <a:fillRect/>
          </a:stretch>
        </p:blipFill>
        <p:spPr>
          <a:xfrm>
            <a:off x="7103559" y="3854922"/>
            <a:ext cx="4946795" cy="2944978"/>
          </a:xfrm>
          <a:prstGeom prst="rect">
            <a:avLst/>
          </a:prstGeom>
          <a:ln>
            <a:solidFill>
              <a:schemeClr val="bg2"/>
            </a:solidFill>
          </a:ln>
        </p:spPr>
      </p:pic>
      <p:sp>
        <p:nvSpPr>
          <p:cNvPr id="4" name="TextBox 3">
            <a:extLst>
              <a:ext uri="{FF2B5EF4-FFF2-40B4-BE49-F238E27FC236}">
                <a16:creationId xmlns:a16="http://schemas.microsoft.com/office/drawing/2014/main" id="{FFAB4107-C93C-207F-6CAC-FF448116727B}"/>
              </a:ext>
            </a:extLst>
          </p:cNvPr>
          <p:cNvSpPr txBox="1"/>
          <p:nvPr/>
        </p:nvSpPr>
        <p:spPr>
          <a:xfrm>
            <a:off x="138544" y="1772583"/>
            <a:ext cx="7086600" cy="4708981"/>
          </a:xfrm>
          <a:prstGeom prst="rect">
            <a:avLst/>
          </a:prstGeom>
          <a:noFill/>
        </p:spPr>
        <p:txBody>
          <a:bodyPr wrap="square">
            <a:spAutoFit/>
          </a:bodyPr>
          <a:lstStyle/>
          <a:p>
            <a:r>
              <a:rPr lang="en-US" sz="1600" b="1" dirty="0"/>
              <a:t>Heart Rate (HR) </a:t>
            </a:r>
            <a:r>
              <a:rPr lang="en-US" sz="1600" dirty="0"/>
              <a:t>= Number of beats per minute (in BPM)</a:t>
            </a:r>
          </a:p>
          <a:p>
            <a:pPr marL="285750" indent="-285750">
              <a:buFont typeface="Wingdings" panose="05000000000000000000" pitchFamily="2" charset="2"/>
              <a:buChar char="Ø"/>
            </a:pPr>
            <a:r>
              <a:rPr lang="en-US" sz="1400" dirty="0"/>
              <a:t>Computed as the inverse of the consecutive differences between peaks</a:t>
            </a:r>
          </a:p>
          <a:p>
            <a:pPr marL="285750" indent="-285750">
              <a:buFont typeface="Wingdings" panose="05000000000000000000" pitchFamily="2" charset="2"/>
              <a:buChar char="Ø"/>
            </a:pPr>
            <a:r>
              <a:rPr lang="en-US" sz="1400" dirty="0"/>
              <a:t>Different heart rate measuring approaches are more or less precise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v"/>
            </a:pPr>
            <a:r>
              <a:rPr lang="en-GB" sz="1600" u="sng" dirty="0"/>
              <a:t>Adult humans</a:t>
            </a:r>
            <a:endParaRPr lang="en-GB" sz="1600" dirty="0"/>
          </a:p>
          <a:p>
            <a:pPr marL="742950" lvl="1" indent="-285750">
              <a:buFont typeface="Wingdings" panose="05000000000000000000" pitchFamily="2" charset="2"/>
              <a:buChar char="ü"/>
            </a:pPr>
            <a:r>
              <a:rPr lang="en-GB" sz="1600" dirty="0"/>
              <a:t>60 and 100 beats per minute (bpm)</a:t>
            </a:r>
          </a:p>
          <a:p>
            <a:pPr marL="742950" lvl="1" indent="-285750">
              <a:buFont typeface="Wingdings" panose="05000000000000000000" pitchFamily="2" charset="2"/>
              <a:buChar char="ü"/>
            </a:pPr>
            <a:r>
              <a:rPr lang="en-GB" sz="1600" dirty="0"/>
              <a:t>2-7 bpm higher for women</a:t>
            </a:r>
          </a:p>
          <a:p>
            <a:pPr marL="285750" indent="-285750">
              <a:buFont typeface="Wingdings" panose="05000000000000000000" pitchFamily="2" charset="2"/>
              <a:buChar char="v"/>
            </a:pPr>
            <a:r>
              <a:rPr lang="en-GB" sz="1600" u="sng" dirty="0"/>
              <a:t>Blue whale</a:t>
            </a:r>
          </a:p>
          <a:p>
            <a:pPr marL="742950" lvl="1" indent="-285750">
              <a:buFont typeface="Wingdings" panose="05000000000000000000" pitchFamily="2" charset="2"/>
              <a:buChar char="ü"/>
            </a:pPr>
            <a:r>
              <a:rPr lang="en-GB" sz="1600" dirty="0"/>
              <a:t>2-10 bpm</a:t>
            </a:r>
          </a:p>
          <a:p>
            <a:pPr marL="285750" indent="-285750">
              <a:buFont typeface="Wingdings" panose="05000000000000000000" pitchFamily="2" charset="2"/>
              <a:buChar char="v"/>
            </a:pPr>
            <a:r>
              <a:rPr lang="en-GB" sz="1600" u="sng" dirty="0"/>
              <a:t>Etruscan shrew</a:t>
            </a:r>
            <a:endParaRPr lang="en-GB" sz="1600" dirty="0"/>
          </a:p>
          <a:p>
            <a:pPr marL="742950" lvl="1" indent="-285750">
              <a:buFont typeface="Wingdings" panose="05000000000000000000" pitchFamily="2" charset="2"/>
              <a:buChar char="ü"/>
            </a:pPr>
            <a:r>
              <a:rPr lang="en-GB" sz="1600" dirty="0"/>
              <a:t>1500 bpm</a:t>
            </a:r>
          </a:p>
          <a:p>
            <a:pPr marL="742950" lvl="1" indent="-285750">
              <a:buFont typeface="Wingdings" panose="05000000000000000000" pitchFamily="2" charset="2"/>
              <a:buChar char="ü"/>
            </a:pPr>
            <a:endParaRPr lang="en-US" sz="1600" dirty="0"/>
          </a:p>
          <a:p>
            <a:r>
              <a:rPr lang="en-US" sz="1600" b="1" u="sng" dirty="0"/>
              <a:t>Fun facts</a:t>
            </a:r>
          </a:p>
          <a:p>
            <a:endParaRPr lang="en-US" sz="1600" b="1" u="sng" dirty="0"/>
          </a:p>
          <a:p>
            <a:pPr marL="285750" indent="-285750">
              <a:buFont typeface="Wingdings" panose="05000000000000000000" pitchFamily="2" charset="2"/>
              <a:buChar char="ü"/>
            </a:pPr>
            <a:r>
              <a:rPr lang="en-GB" sz="1600" b="1" dirty="0"/>
              <a:t>The Diving Reflex</a:t>
            </a:r>
          </a:p>
          <a:p>
            <a:r>
              <a:rPr lang="en-GB" sz="1600" dirty="0"/>
              <a:t>Water on nose and forehead –&gt; bradycardia (+ constriction blood vessels in the limbs to redirect oxygen-rich blood to the vital organs)</a:t>
            </a:r>
          </a:p>
          <a:p>
            <a:endParaRPr lang="en-GB" sz="1600" dirty="0"/>
          </a:p>
          <a:p>
            <a:pPr marL="285750" indent="-285750">
              <a:buFont typeface="Wingdings" panose="05000000000000000000" pitchFamily="2" charset="2"/>
              <a:buChar char="ü"/>
            </a:pPr>
            <a:r>
              <a:rPr lang="en-GB" sz="1600" b="1" dirty="0"/>
              <a:t>Record</a:t>
            </a:r>
            <a:r>
              <a:rPr lang="en-GB" sz="1600" dirty="0"/>
              <a:t>: 27 bpm (Martin </a:t>
            </a:r>
            <a:r>
              <a:rPr lang="en-GB" sz="1600" i="1" dirty="0"/>
              <a:t>BRADY</a:t>
            </a:r>
            <a:r>
              <a:rPr lang="en-GB" sz="1600" dirty="0"/>
              <a:t>)</a:t>
            </a:r>
          </a:p>
        </p:txBody>
      </p:sp>
      <p:pic>
        <p:nvPicPr>
          <p:cNvPr id="5" name="Picture 4" descr="3: Illustration how to derive the tachogram (RR interval time series)... |  Download Scientific Diagram">
            <a:extLst>
              <a:ext uri="{FF2B5EF4-FFF2-40B4-BE49-F238E27FC236}">
                <a16:creationId xmlns:a16="http://schemas.microsoft.com/office/drawing/2014/main" id="{AA6597AC-66F1-5DAA-EF48-3601CF24F4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3559" y="1150788"/>
            <a:ext cx="4946795" cy="260725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6" name="Picture 2" descr="Etruscan Shrews Will Blow Your Mind | Featured Creature">
            <a:extLst>
              <a:ext uri="{FF2B5EF4-FFF2-40B4-BE49-F238E27FC236}">
                <a16:creationId xmlns:a16="http://schemas.microsoft.com/office/drawing/2014/main" id="{2A182D44-396A-C69B-A935-299457D4A2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272" y="4003963"/>
            <a:ext cx="3467954" cy="2671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The Whale Hearts">
            <a:extLst>
              <a:ext uri="{FF2B5EF4-FFF2-40B4-BE49-F238E27FC236}">
                <a16:creationId xmlns:a16="http://schemas.microsoft.com/office/drawing/2014/main" id="{5E8AB739-F641-4738-A471-9D318E9C56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7272" y="1294096"/>
            <a:ext cx="3480954" cy="23206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512E982-76BD-33B8-F127-BA0EFC0840BB}"/>
              </a:ext>
            </a:extLst>
          </p:cNvPr>
          <p:cNvPicPr>
            <a:picLocks noChangeAspect="1"/>
          </p:cNvPicPr>
          <p:nvPr/>
        </p:nvPicPr>
        <p:blipFill>
          <a:blip r:embed="rId7"/>
          <a:stretch>
            <a:fillRect/>
          </a:stretch>
        </p:blipFill>
        <p:spPr>
          <a:xfrm>
            <a:off x="7545708" y="2550232"/>
            <a:ext cx="3733329" cy="36506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885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2" end="12"/>
                                            </p:txEl>
                                          </p:spTgt>
                                        </p:tgtEl>
                                        <p:attrNameLst>
                                          <p:attrName>style.visibility</p:attrName>
                                        </p:attrNameLst>
                                      </p:cBhvr>
                                      <p:to>
                                        <p:strVal val="visible"/>
                                      </p:to>
                                    </p:set>
                                    <p:animEffect transition="in" filter="fade">
                                      <p:cBhvr>
                                        <p:cTn id="62" dur="500"/>
                                        <p:tgtEl>
                                          <p:spTgt spid="4">
                                            <p:txEl>
                                              <p:pRg st="12" end="12"/>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4">
                                            <p:txEl>
                                              <p:pRg st="14" end="14"/>
                                            </p:txEl>
                                          </p:spTgt>
                                        </p:tgtEl>
                                        <p:attrNameLst>
                                          <p:attrName>style.visibility</p:attrName>
                                        </p:attrNameLst>
                                      </p:cBhvr>
                                      <p:to>
                                        <p:strVal val="visible"/>
                                      </p:to>
                                    </p:set>
                                    <p:animEffect transition="in" filter="fade">
                                      <p:cBhvr>
                                        <p:cTn id="65" dur="500"/>
                                        <p:tgtEl>
                                          <p:spTgt spid="4">
                                            <p:txEl>
                                              <p:pRg st="14" end="14"/>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4">
                                            <p:txEl>
                                              <p:pRg st="15" end="15"/>
                                            </p:txEl>
                                          </p:spTgt>
                                        </p:tgtEl>
                                        <p:attrNameLst>
                                          <p:attrName>style.visibility</p:attrName>
                                        </p:attrNameLst>
                                      </p:cBhvr>
                                      <p:to>
                                        <p:strVal val="visible"/>
                                      </p:to>
                                    </p:set>
                                    <p:animEffect transition="in" filter="fade">
                                      <p:cBhvr>
                                        <p:cTn id="68" dur="500"/>
                                        <p:tgtEl>
                                          <p:spTgt spid="4">
                                            <p:txEl>
                                              <p:pRg st="15" end="1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
                                            <p:txEl>
                                              <p:pRg st="17" end="17"/>
                                            </p:txEl>
                                          </p:spTgt>
                                        </p:tgtEl>
                                        <p:attrNameLst>
                                          <p:attrName>style.visibility</p:attrName>
                                        </p:attrNameLst>
                                      </p:cBhvr>
                                      <p:to>
                                        <p:strVal val="visible"/>
                                      </p:to>
                                    </p:set>
                                    <p:animEffect transition="in" filter="fade">
                                      <p:cBhvr>
                                        <p:cTn id="73" dur="500"/>
                                        <p:tgtEl>
                                          <p:spTgt spid="4">
                                            <p:txEl>
                                              <p:pRg st="17" end="17"/>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87442" y="256469"/>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87442" y="858102"/>
            <a:ext cx="3417089" cy="2271642"/>
          </a:xfrm>
          <a:prstGeom prst="rect">
            <a:avLst/>
          </a:prstGeom>
          <a:ln>
            <a:solidFill>
              <a:schemeClr val="bg2">
                <a:lumMod val="90000"/>
              </a:schemeClr>
            </a:solidFill>
          </a:ln>
        </p:spPr>
      </p:pic>
      <p:pic>
        <p:nvPicPr>
          <p:cNvPr id="8" name="Picture 7">
            <a:extLst>
              <a:ext uri="{FF2B5EF4-FFF2-40B4-BE49-F238E27FC236}">
                <a16:creationId xmlns:a16="http://schemas.microsoft.com/office/drawing/2014/main" id="{7BBD65E6-A0C3-5C49-F6B0-590AD46DB3D9}"/>
              </a:ext>
            </a:extLst>
          </p:cNvPr>
          <p:cNvPicPr>
            <a:picLocks noChangeAspect="1"/>
          </p:cNvPicPr>
          <p:nvPr/>
        </p:nvPicPr>
        <p:blipFill>
          <a:blip r:embed="rId4"/>
          <a:stretch>
            <a:fillRect/>
          </a:stretch>
        </p:blipFill>
        <p:spPr>
          <a:xfrm>
            <a:off x="8666018" y="5679067"/>
            <a:ext cx="3283095" cy="1081904"/>
          </a:xfrm>
          <a:prstGeom prst="rect">
            <a:avLst/>
          </a:prstGeom>
          <a:ln>
            <a:solidFill>
              <a:schemeClr val="bg2"/>
            </a:solidFill>
          </a:ln>
        </p:spPr>
      </p:pic>
      <p:pic>
        <p:nvPicPr>
          <p:cNvPr id="11" name="Picture 10">
            <a:extLst>
              <a:ext uri="{FF2B5EF4-FFF2-40B4-BE49-F238E27FC236}">
                <a16:creationId xmlns:a16="http://schemas.microsoft.com/office/drawing/2014/main" id="{7C72D846-300D-A3ED-E93C-1B42DEAD1051}"/>
              </a:ext>
            </a:extLst>
          </p:cNvPr>
          <p:cNvPicPr>
            <a:picLocks noChangeAspect="1"/>
          </p:cNvPicPr>
          <p:nvPr/>
        </p:nvPicPr>
        <p:blipFill>
          <a:blip r:embed="rId5"/>
          <a:stretch>
            <a:fillRect/>
          </a:stretch>
        </p:blipFill>
        <p:spPr>
          <a:xfrm>
            <a:off x="7689880" y="3193498"/>
            <a:ext cx="4259233" cy="2459182"/>
          </a:xfrm>
          <a:prstGeom prst="rect">
            <a:avLst/>
          </a:prstGeom>
          <a:ln>
            <a:solidFill>
              <a:schemeClr val="bg2"/>
            </a:solid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201424"/>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r>
              <a:rPr lang="en-US" sz="1400" dirty="0"/>
              <a:t>Lower HRV -&gt; higher neuroticism </a:t>
            </a:r>
            <a:r>
              <a:rPr lang="en-US" sz="1100" dirty="0"/>
              <a:t>(</a:t>
            </a:r>
            <a:r>
              <a:rPr lang="en-GB" sz="1100" dirty="0" err="1"/>
              <a:t>Čukić</a:t>
            </a:r>
            <a:r>
              <a:rPr lang="en-GB" sz="1100" dirty="0"/>
              <a:t> </a:t>
            </a:r>
            <a:r>
              <a:rPr lang="fr-FR" sz="1100" dirty="0"/>
              <a:t>&amp; Bates, 2015)</a:t>
            </a:r>
            <a:endParaRPr lang="en-US" sz="1100" dirty="0"/>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animEffect transition="in" filter="fade">
                                      <p:cBhvr>
                                        <p:cTn id="7" dur="500"/>
                                        <p:tgtEl>
                                          <p:spTgt spid="5">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2" end="12"/>
                                            </p:txEl>
                                          </p:spTgt>
                                        </p:tgtEl>
                                        <p:attrNameLst>
                                          <p:attrName>style.visibility</p:attrName>
                                        </p:attrNameLst>
                                      </p:cBhvr>
                                      <p:to>
                                        <p:strVal val="visible"/>
                                      </p:to>
                                    </p:set>
                                    <p:animEffect transition="in" filter="fade">
                                      <p:cBhvr>
                                        <p:cTn id="10" dur="500"/>
                                        <p:tgtEl>
                                          <p:spTgt spid="5">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3" end="13"/>
                                            </p:txEl>
                                          </p:spTgt>
                                        </p:tgtEl>
                                        <p:attrNameLst>
                                          <p:attrName>style.visibility</p:attrName>
                                        </p:attrNameLst>
                                      </p:cBhvr>
                                      <p:to>
                                        <p:strVal val="visible"/>
                                      </p:to>
                                    </p:set>
                                    <p:animEffect transition="in" filter="fade">
                                      <p:cBhvr>
                                        <p:cTn id="13" dur="500"/>
                                        <p:tgtEl>
                                          <p:spTgt spid="5">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4" end="14"/>
                                            </p:txEl>
                                          </p:spTgt>
                                        </p:tgtEl>
                                        <p:attrNameLst>
                                          <p:attrName>style.visibility</p:attrName>
                                        </p:attrNameLst>
                                      </p:cBhvr>
                                      <p:to>
                                        <p:strVal val="visible"/>
                                      </p:to>
                                    </p:set>
                                    <p:animEffect transition="in" filter="fade">
                                      <p:cBhvr>
                                        <p:cTn id="16" dur="500"/>
                                        <p:tgtEl>
                                          <p:spTgt spid="5">
                                            <p:txEl>
                                              <p:pRg st="14" end="1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5" end="15"/>
                                            </p:txEl>
                                          </p:spTgt>
                                        </p:tgtEl>
                                        <p:attrNameLst>
                                          <p:attrName>style.visibility</p:attrName>
                                        </p:attrNameLst>
                                      </p:cBhvr>
                                      <p:to>
                                        <p:strVal val="visible"/>
                                      </p:to>
                                    </p:set>
                                    <p:animEffect transition="in" filter="fade">
                                      <p:cBhvr>
                                        <p:cTn id="19" dur="500"/>
                                        <p:tgtEl>
                                          <p:spTgt spid="5">
                                            <p:txEl>
                                              <p:pRg st="15" end="1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6" end="16"/>
                                            </p:txEl>
                                          </p:spTgt>
                                        </p:tgtEl>
                                        <p:attrNameLst>
                                          <p:attrName>style.visibility</p:attrName>
                                        </p:attrNameLst>
                                      </p:cBhvr>
                                      <p:to>
                                        <p:strVal val="visible"/>
                                      </p:to>
                                    </p:set>
                                    <p:animEffect transition="in" filter="fade">
                                      <p:cBhvr>
                                        <p:cTn id="22" dur="500"/>
                                        <p:tgtEl>
                                          <p:spTgt spid="5">
                                            <p:txEl>
                                              <p:pRg st="16" end="1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7" end="17"/>
                                            </p:txEl>
                                          </p:spTgt>
                                        </p:tgtEl>
                                        <p:attrNameLst>
                                          <p:attrName>style.visibility</p:attrName>
                                        </p:attrNameLst>
                                      </p:cBhvr>
                                      <p:to>
                                        <p:strVal val="visible"/>
                                      </p:to>
                                    </p:set>
                                    <p:animEffect transition="in" filter="fade">
                                      <p:cBhvr>
                                        <p:cTn id="25" dur="500"/>
                                        <p:tgtEl>
                                          <p:spTgt spid="5">
                                            <p:txEl>
                                              <p:pRg st="17" end="1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9" end="19"/>
                                            </p:txEl>
                                          </p:spTgt>
                                        </p:tgtEl>
                                        <p:attrNameLst>
                                          <p:attrName>style.visibility</p:attrName>
                                        </p:attrNameLst>
                                      </p:cBhvr>
                                      <p:to>
                                        <p:strVal val="visible"/>
                                      </p:to>
                                    </p:set>
                                    <p:animEffect transition="in" filter="fade">
                                      <p:cBhvr>
                                        <p:cTn id="28" dur="500"/>
                                        <p:tgtEl>
                                          <p:spTgt spid="5">
                                            <p:txEl>
                                              <p:pRg st="19" end="1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20" end="20"/>
                                            </p:txEl>
                                          </p:spTgt>
                                        </p:tgtEl>
                                        <p:attrNameLst>
                                          <p:attrName>style.visibility</p:attrName>
                                        </p:attrNameLst>
                                      </p:cBhvr>
                                      <p:to>
                                        <p:strVal val="visible"/>
                                      </p:to>
                                    </p:set>
                                    <p:animEffect transition="in" filter="fade">
                                      <p:cBhvr>
                                        <p:cTn id="31"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59F06-BBDF-E037-ACC3-81125C4B564C}"/>
              </a:ext>
            </a:extLst>
          </p:cNvPr>
          <p:cNvPicPr>
            <a:picLocks noChangeAspect="1"/>
          </p:cNvPicPr>
          <p:nvPr/>
        </p:nvPicPr>
        <p:blipFill>
          <a:blip r:embed="rId3"/>
          <a:stretch>
            <a:fillRect/>
          </a:stretch>
        </p:blipFill>
        <p:spPr>
          <a:xfrm>
            <a:off x="7918753" y="1372842"/>
            <a:ext cx="3661676" cy="1435420"/>
          </a:xfrm>
          <a:prstGeom prst="rect">
            <a:avLst/>
          </a:prstGeom>
          <a:ln>
            <a:solidFill>
              <a:schemeClr val="bg2"/>
            </a:solidFill>
          </a:ln>
        </p:spPr>
      </p:pic>
      <p:sp>
        <p:nvSpPr>
          <p:cNvPr id="2" name="Title 1">
            <a:extLst>
              <a:ext uri="{FF2B5EF4-FFF2-40B4-BE49-F238E27FC236}">
                <a16:creationId xmlns:a16="http://schemas.microsoft.com/office/drawing/2014/main" id="{A7BBB37B-031D-2C9A-39F3-948E3835C794}"/>
              </a:ext>
            </a:extLst>
          </p:cNvPr>
          <p:cNvSpPr>
            <a:spLocks noGrp="1"/>
          </p:cNvSpPr>
          <p:nvPr>
            <p:ph type="title"/>
          </p:nvPr>
        </p:nvSpPr>
        <p:spPr/>
        <p:txBody>
          <a:bodyPr/>
          <a:lstStyle/>
          <a:p>
            <a:r>
              <a:rPr lang="en-GB" dirty="0"/>
              <a:t>Application – Social Neuroscience</a:t>
            </a:r>
          </a:p>
        </p:txBody>
      </p:sp>
      <p:pic>
        <p:nvPicPr>
          <p:cNvPr id="4" name="Picture 3">
            <a:extLst>
              <a:ext uri="{FF2B5EF4-FFF2-40B4-BE49-F238E27FC236}">
                <a16:creationId xmlns:a16="http://schemas.microsoft.com/office/drawing/2014/main" id="{67A817B2-A7C8-42C8-CC0F-31783770F7A1}"/>
              </a:ext>
            </a:extLst>
          </p:cNvPr>
          <p:cNvPicPr>
            <a:picLocks noChangeAspect="1"/>
          </p:cNvPicPr>
          <p:nvPr/>
        </p:nvPicPr>
        <p:blipFill>
          <a:blip r:embed="rId4"/>
          <a:stretch>
            <a:fillRect/>
          </a:stretch>
        </p:blipFill>
        <p:spPr>
          <a:xfrm>
            <a:off x="7489362" y="1049286"/>
            <a:ext cx="4201064" cy="2388529"/>
          </a:xfrm>
          <a:prstGeom prst="rect">
            <a:avLst/>
          </a:prstGeom>
          <a:ln>
            <a:solidFill>
              <a:schemeClr val="bg2"/>
            </a:solidFill>
          </a:ln>
        </p:spPr>
      </p:pic>
      <p:pic>
        <p:nvPicPr>
          <p:cNvPr id="1028" name="Picture 4" descr="Fig. 1">
            <a:extLst>
              <a:ext uri="{FF2B5EF4-FFF2-40B4-BE49-F238E27FC236}">
                <a16:creationId xmlns:a16="http://schemas.microsoft.com/office/drawing/2014/main" id="{913FE2F5-73D2-9D96-6D84-138EB63CB7A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404"/>
          <a:stretch/>
        </p:blipFill>
        <p:spPr bwMode="auto">
          <a:xfrm>
            <a:off x="5498668" y="2808262"/>
            <a:ext cx="6363854" cy="2323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BDAED3-EF53-9BFB-C179-365356D5E554}"/>
              </a:ext>
            </a:extLst>
          </p:cNvPr>
          <p:cNvSpPr txBox="1"/>
          <p:nvPr/>
        </p:nvSpPr>
        <p:spPr>
          <a:xfrm>
            <a:off x="329478" y="1493806"/>
            <a:ext cx="6190608" cy="1477328"/>
          </a:xfrm>
          <a:prstGeom prst="rect">
            <a:avLst/>
          </a:prstGeom>
          <a:noFill/>
        </p:spPr>
        <p:txBody>
          <a:bodyPr wrap="square">
            <a:spAutoFit/>
          </a:bodyPr>
          <a:lstStyle/>
          <a:p>
            <a:r>
              <a:rPr lang="en-GB" b="1" dirty="0"/>
              <a:t>Interindividual Synchrony</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Mother-infant dyads </a:t>
            </a:r>
            <a:r>
              <a:rPr lang="en-GB" sz="1000" dirty="0"/>
              <a:t>(Feldman, 2011)</a:t>
            </a:r>
          </a:p>
          <a:p>
            <a:pPr marL="285750" indent="-285750">
              <a:buFont typeface="Wingdings" panose="05000000000000000000" pitchFamily="2" charset="2"/>
              <a:buChar char="ü"/>
            </a:pPr>
            <a:r>
              <a:rPr lang="en-GB" dirty="0"/>
              <a:t>HRV of dogs and owners correlated during free behaving (i.e., relaxed interactions) </a:t>
            </a:r>
            <a:r>
              <a:rPr lang="en-GB" sz="1000" dirty="0"/>
              <a:t>(</a:t>
            </a:r>
            <a:r>
              <a:rPr lang="en-GB" sz="1000" dirty="0" err="1"/>
              <a:t>Koskela</a:t>
            </a:r>
            <a:r>
              <a:rPr lang="en-GB" sz="1000" dirty="0"/>
              <a:t>, 2024)</a:t>
            </a:r>
          </a:p>
        </p:txBody>
      </p:sp>
      <p:pic>
        <p:nvPicPr>
          <p:cNvPr id="8" name="Picture 7">
            <a:extLst>
              <a:ext uri="{FF2B5EF4-FFF2-40B4-BE49-F238E27FC236}">
                <a16:creationId xmlns:a16="http://schemas.microsoft.com/office/drawing/2014/main" id="{D631977C-C6EC-30B5-4B4C-72899F60811F}"/>
              </a:ext>
            </a:extLst>
          </p:cNvPr>
          <p:cNvPicPr>
            <a:picLocks noChangeAspect="1"/>
          </p:cNvPicPr>
          <p:nvPr/>
        </p:nvPicPr>
        <p:blipFill>
          <a:blip r:embed="rId6"/>
          <a:stretch>
            <a:fillRect/>
          </a:stretch>
        </p:blipFill>
        <p:spPr>
          <a:xfrm>
            <a:off x="215096" y="3069777"/>
            <a:ext cx="5060197" cy="3664527"/>
          </a:xfrm>
          <a:prstGeom prst="rect">
            <a:avLst/>
          </a:prstGeom>
          <a:ln>
            <a:solidFill>
              <a:schemeClr val="bg2"/>
            </a:solidFill>
          </a:ln>
        </p:spPr>
      </p:pic>
      <p:pic>
        <p:nvPicPr>
          <p:cNvPr id="10" name="Picture 9">
            <a:extLst>
              <a:ext uri="{FF2B5EF4-FFF2-40B4-BE49-F238E27FC236}">
                <a16:creationId xmlns:a16="http://schemas.microsoft.com/office/drawing/2014/main" id="{9E3F4A09-A1F8-F82D-C3A2-B458A3E802A3}"/>
              </a:ext>
            </a:extLst>
          </p:cNvPr>
          <p:cNvPicPr>
            <a:picLocks noChangeAspect="1"/>
          </p:cNvPicPr>
          <p:nvPr/>
        </p:nvPicPr>
        <p:blipFill>
          <a:blip r:embed="rId7"/>
          <a:stretch>
            <a:fillRect/>
          </a:stretch>
        </p:blipFill>
        <p:spPr>
          <a:xfrm>
            <a:off x="5673438" y="4958630"/>
            <a:ext cx="5082773" cy="1841962"/>
          </a:xfrm>
          <a:prstGeom prst="rect">
            <a:avLst/>
          </a:prstGeom>
          <a:ln>
            <a:solidFill>
              <a:schemeClr val="bg2"/>
            </a:solidFill>
          </a:ln>
        </p:spPr>
      </p:pic>
    </p:spTree>
    <p:extLst>
      <p:ext uri="{BB962C8B-B14F-4D97-AF65-F5344CB8AC3E}">
        <p14:creationId xmlns:p14="http://schemas.microsoft.com/office/powerpoint/2010/main" val="266362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1D530340-F334-CF60-837C-9539888F20E6}"/>
              </a:ext>
            </a:extLst>
          </p:cNvPr>
          <p:cNvSpPr/>
          <p:nvPr/>
        </p:nvSpPr>
        <p:spPr>
          <a:xfrm>
            <a:off x="5765031" y="1370173"/>
            <a:ext cx="5180059" cy="256471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620A170-3243-08E7-CD4C-DD661F980445}"/>
              </a:ext>
            </a:extLst>
          </p:cNvPr>
          <p:cNvSpPr/>
          <p:nvPr/>
        </p:nvSpPr>
        <p:spPr>
          <a:xfrm>
            <a:off x="438729" y="3951976"/>
            <a:ext cx="5988241" cy="2856045"/>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8EBDD64-B5DA-0BE6-21D5-440CBCB2FCCE}"/>
              </a:ext>
            </a:extLst>
          </p:cNvPr>
          <p:cNvSpPr/>
          <p:nvPr/>
        </p:nvSpPr>
        <p:spPr>
          <a:xfrm>
            <a:off x="6426971" y="3934886"/>
            <a:ext cx="5577994" cy="274113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Women</a:t>
            </a:r>
            <a:r>
              <a:rPr lang="fr-FR" dirty="0">
                <a:solidFill>
                  <a:schemeClr val="bg1"/>
                </a:solidFill>
              </a:rPr>
              <a:t> have </a:t>
            </a:r>
            <a:r>
              <a:rPr lang="fr-FR" dirty="0" err="1">
                <a:solidFill>
                  <a:schemeClr val="bg1"/>
                </a:solidFill>
              </a:rPr>
              <a:t>higher</a:t>
            </a:r>
            <a:r>
              <a:rPr lang="fr-FR" dirty="0">
                <a:solidFill>
                  <a:schemeClr val="bg1"/>
                </a:solidFill>
              </a:rPr>
              <a:t> </a:t>
            </a:r>
            <a:r>
              <a:rPr lang="fr-FR" dirty="0" err="1">
                <a:solidFill>
                  <a:schemeClr val="bg1"/>
                </a:solidFill>
              </a:rPr>
              <a:t>mean</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because</a:t>
            </a:r>
            <a:r>
              <a:rPr lang="fr-FR" dirty="0">
                <a:solidFill>
                  <a:schemeClr val="bg1"/>
                </a:solidFill>
              </a:rPr>
              <a:t> </a:t>
            </a:r>
            <a:r>
              <a:rPr lang="fr-FR" dirty="0" err="1">
                <a:solidFill>
                  <a:schemeClr val="bg1"/>
                </a:solidFill>
              </a:rPr>
              <a:t>they</a:t>
            </a:r>
            <a:r>
              <a:rPr lang="fr-FR" dirty="0">
                <a:solidFill>
                  <a:schemeClr val="bg1"/>
                </a:solidFill>
              </a:rPr>
              <a:t> are more </a:t>
            </a:r>
            <a:r>
              <a:rPr lang="fr-FR" dirty="0" err="1">
                <a:solidFill>
                  <a:schemeClr val="bg1"/>
                </a:solidFill>
              </a:rPr>
              <a:t>emotional</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10168</TotalTime>
  <Words>5445</Words>
  <Application>Microsoft Office PowerPoint</Application>
  <PresentationFormat>Widescreen</PresentationFormat>
  <Paragraphs>724</Paragraphs>
  <Slides>61</Slides>
  <Notes>23</Notes>
  <HiddenSlides>17</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61</vt:i4>
      </vt:variant>
    </vt:vector>
  </HeadingPairs>
  <TitlesOfParts>
    <vt:vector size="77" baseType="lpstr">
      <vt:lpstr>Arial</vt:lpstr>
      <vt:lpstr>Arial</vt:lpstr>
      <vt:lpstr>Calibri</vt:lpstr>
      <vt:lpstr>Consolas</vt:lpstr>
      <vt:lpstr>Impact</vt:lpstr>
      <vt:lpstr>Merriweather</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Body and the Mind Interoception &amp; Physiology</vt:lpstr>
      <vt:lpstr>Introductions</vt:lpstr>
      <vt:lpstr>Bayesian Statistics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Questionnaires</vt:lpstr>
      <vt:lpstr>Tasks</vt:lpstr>
      <vt:lpstr>Psychophysics-like Paradigms</vt:lpstr>
      <vt:lpstr>Gastroception</vt:lpstr>
      <vt:lpstr>Dermoception / Thermoception</vt:lpstr>
      <vt:lpstr>Genitoception</vt:lpstr>
      <vt:lpstr>Neuroimaging</vt:lpstr>
      <vt:lpstr>HEP Features</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Cardiac Phase: Standardization </vt:lpstr>
      <vt:lpstr>Heart Rate</vt:lpstr>
      <vt:lpstr>Heart Rate Deceleration</vt:lpstr>
      <vt:lpstr>False Feedback (FFB)</vt:lpstr>
      <vt:lpstr>Cardiac Indices</vt:lpstr>
      <vt:lpstr>Quizz</vt:lpstr>
      <vt:lpstr>Heart Rate Variability (HRV)</vt:lpstr>
      <vt:lpstr>Heart Rate</vt:lpstr>
      <vt:lpstr>Heart Rate Variability (HRV)</vt:lpstr>
      <vt:lpstr>High vs. Low Frequency Variability</vt:lpstr>
      <vt:lpstr>HRV indices</vt:lpstr>
      <vt:lpstr>Heart Rate Fragmentation</vt:lpstr>
      <vt:lpstr>Application - Health</vt:lpstr>
      <vt:lpstr>Application - Neuropsychology</vt:lpstr>
      <vt:lpstr>Application – Social Neuroscience</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751</cp:revision>
  <dcterms:created xsi:type="dcterms:W3CDTF">2020-02-03T12:08:13Z</dcterms:created>
  <dcterms:modified xsi:type="dcterms:W3CDTF">2025-11-24T16:25:24Z</dcterms:modified>
</cp:coreProperties>
</file>